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1" r:id="rId5"/>
    <p:sldId id="263" r:id="rId6"/>
    <p:sldId id="292" r:id="rId7"/>
    <p:sldId id="280" r:id="rId8"/>
    <p:sldId id="297" r:id="rId9"/>
    <p:sldId id="298" r:id="rId10"/>
    <p:sldId id="293" r:id="rId11"/>
    <p:sldId id="294" r:id="rId12"/>
    <p:sldId id="295" r:id="rId13"/>
    <p:sldId id="296" r:id="rId14"/>
    <p:sldId id="299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mbria Math" panose="02040503050406030204" pitchFamily="18" charset="0"/>
      <p:regular r:id="rId21"/>
    </p:embeddedFont>
    <p:embeddedFont>
      <p:font typeface="Helvetica Neue" panose="020B0604020202020204" charset="0"/>
      <p:regular r:id="rId22"/>
      <p: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'Agate, Salvatore" initials="DS" lastIdx="3" clrIdx="0">
    <p:extLst>
      <p:ext uri="{19B8F6BF-5375-455C-9EA6-DF929625EA0E}">
        <p15:presenceInfo xmlns:p15="http://schemas.microsoft.com/office/powerpoint/2012/main" userId="D'Agate, Salvatore" providerId="None"/>
      </p:ext>
    </p:extLst>
  </p:cmAuthor>
  <p:cmAuthor id="2" name="ODP" initials="o" lastIdx="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EFA720"/>
    <a:srgbClr val="B2B3B2"/>
    <a:srgbClr val="F1F9F9"/>
    <a:srgbClr val="002857"/>
    <a:srgbClr val="17375E"/>
    <a:srgbClr val="0C1A44"/>
    <a:srgbClr val="9FD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6" autoAdjust="0"/>
    <p:restoredTop sz="92260" autoAdjust="0"/>
  </p:normalViewPr>
  <p:slideViewPr>
    <p:cSldViewPr snapToGrid="0" snapToObjects="1">
      <p:cViewPr varScale="1">
        <p:scale>
          <a:sx n="139" d="100"/>
          <a:sy n="139" d="100"/>
        </p:scale>
        <p:origin x="726" y="11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C79B8-BC39-402B-9052-A1A086B2188B}" type="datetimeFigureOut">
              <a:rPr lang="en-GB" smtClean="0"/>
              <a:pPr/>
              <a:t>02/11/2022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922D5-2501-439D-ABB1-C43D494B519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438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It’s an acute</a:t>
            </a:r>
            <a:r>
              <a:rPr lang="en-GB" baseline="0" dirty="0"/>
              <a:t> model, animation (acute vs chronic)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22D5-2501-439D-ABB1-C43D494B519D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123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22D5-2501-439D-ABB1-C43D494B519D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96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alphaModFix amt="79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94" b="30914"/>
          <a:stretch/>
        </p:blipFill>
        <p:spPr>
          <a:xfrm>
            <a:off x="1" y="1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81038-AC93-496D-92F8-76727F904A23}" type="datetime1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0"/>
            <a:ext cx="91440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74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C2C7-0CBF-4396-A64F-D1F182099555}" type="datetime1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57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8BA23-358F-4A30-9BAD-D8E322864E1A}" type="datetime1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27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r="27604"/>
          <a:stretch/>
        </p:blipFill>
        <p:spPr>
          <a:xfrm>
            <a:off x="0" y="-2"/>
            <a:ext cx="4426424" cy="492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29803" y="-1"/>
            <a:ext cx="6114197" cy="492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69791" cy="492533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426A-3179-4B9D-AD6F-16C62924BC73}" type="datetime1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96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D6C3-53E7-45D3-B329-AFA392B27BDC}" type="datetime1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62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A3CB-C7A1-47FC-A790-290CFA161659}" type="datetime1">
              <a:rPr lang="en-US" smtClean="0"/>
              <a:pPr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59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1F15-7F03-489A-9A9D-145004128D00}" type="datetime1">
              <a:rPr lang="en-US" smtClean="0"/>
              <a:pPr/>
              <a:t>11/2/2022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39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D5EF4-B44E-489F-8B71-76F51648D9D9}" type="datetime1">
              <a:rPr lang="en-US" smtClean="0"/>
              <a:pPr/>
              <a:t>11/2/2022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3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C199-D017-459F-8EE2-8F84395F43A8}" type="datetime1">
              <a:rPr lang="en-US" smtClean="0"/>
              <a:pPr/>
              <a:t>11/2/2022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1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1498-050E-4627-BFD6-12074D975B2E}" type="datetime1">
              <a:rPr lang="en-US" smtClean="0"/>
              <a:pPr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17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7B16C-23B5-4EA2-86CB-5CF57671993B}" type="datetime1">
              <a:rPr lang="en-US" smtClean="0"/>
              <a:pPr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3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D4D7">
            <a:alpha val="1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C45DB-F09F-4330-967D-FA9617892949}" type="datetime1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6EFE0-9312-8047-8AD2-458D356D50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5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3837" y="1396421"/>
            <a:ext cx="8696325" cy="1175329"/>
          </a:xfrm>
        </p:spPr>
        <p:txBody>
          <a:bodyPr>
            <a:noAutofit/>
          </a:bodyPr>
          <a:lstStyle/>
          <a:p>
            <a:pPr algn="ctr"/>
            <a:r>
              <a:rPr lang="en-GB" sz="2600" b="1" cap="small" dirty="0">
                <a:solidFill>
                  <a:schemeClr val="tx2"/>
                </a:solidFill>
              </a:rPr>
              <a:t>Clinical Trial Simulations</a:t>
            </a:r>
            <a:br>
              <a:rPr lang="en-GB" sz="2600" cap="small" dirty="0">
                <a:solidFill>
                  <a:schemeClr val="tx2"/>
                </a:solidFill>
              </a:rPr>
            </a:br>
            <a:r>
              <a:rPr lang="en-GB" sz="2600" cap="small" dirty="0">
                <a:solidFill>
                  <a:schemeClr val="tx2"/>
                </a:solidFill>
              </a:rPr>
              <a:t>Case Study – </a:t>
            </a:r>
            <a:r>
              <a:rPr lang="en-GB" sz="2600" i="1" cap="small" dirty="0">
                <a:solidFill>
                  <a:schemeClr val="tx2"/>
                </a:solidFill>
              </a:rPr>
              <a:t>In vitro</a:t>
            </a:r>
            <a:r>
              <a:rPr lang="en-GB" sz="2600" cap="small" dirty="0">
                <a:solidFill>
                  <a:schemeClr val="tx2"/>
                </a:solidFill>
              </a:rPr>
              <a:t>-</a:t>
            </a:r>
            <a:r>
              <a:rPr lang="en-GB" sz="2600" i="1" cap="small" dirty="0">
                <a:solidFill>
                  <a:schemeClr val="tx2"/>
                </a:solidFill>
              </a:rPr>
              <a:t>In vivo </a:t>
            </a:r>
            <a:r>
              <a:rPr lang="en-GB" sz="2600" cap="small" dirty="0">
                <a:solidFill>
                  <a:schemeClr val="tx2"/>
                </a:solidFill>
              </a:rPr>
              <a:t>translation of efficacy of compounds for the treatment of Chagas disease</a:t>
            </a:r>
            <a:endParaRPr lang="en-GB" altLang="en-US" sz="2600" cap="small" dirty="0">
              <a:solidFill>
                <a:schemeClr val="tx2"/>
              </a:solidFill>
            </a:endParaRPr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2493383"/>
            <a:ext cx="8496300" cy="1754767"/>
          </a:xfrm>
        </p:spPr>
        <p:txBody>
          <a:bodyPr anchor="b"/>
          <a:lstStyle/>
          <a:p>
            <a:r>
              <a:rPr lang="en-GB" altLang="en-US" sz="2000" dirty="0">
                <a:solidFill>
                  <a:schemeClr val="tx1"/>
                </a:solidFill>
              </a:rPr>
              <a:t>Salvatore D’Agate</a:t>
            </a:r>
          </a:p>
          <a:p>
            <a:endParaRPr lang="en-GB" sz="1600" baseline="30000" dirty="0">
              <a:solidFill>
                <a:schemeClr val="tx1"/>
              </a:solidFill>
            </a:endParaRP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Clinical Pharmacology &amp; Therapeutics Group, University College London, London, UK</a:t>
            </a:r>
          </a:p>
        </p:txBody>
      </p:sp>
    </p:spTree>
    <p:extLst>
      <p:ext uri="{BB962C8B-B14F-4D97-AF65-F5344CB8AC3E}">
        <p14:creationId xmlns:p14="http://schemas.microsoft.com/office/powerpoint/2010/main" val="3903566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 dirty="0"/>
              <a:t>Without treatment, what is the maximum number of amastigotes and when is this reached?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14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85825"/>
                <a:ext cx="8229600" cy="3708798"/>
              </a:xfrm>
            </p:spPr>
            <p:txBody>
              <a:bodyPr>
                <a:normAutofit fontScale="70000" lnSpcReduction="20000"/>
              </a:bodyPr>
              <a:lstStyle/>
              <a:p>
                <a:pPr lvl="0"/>
                <a:r>
                  <a:rPr lang="en-GB" sz="2400" dirty="0">
                    <a:latin typeface="+mj-lt"/>
                  </a:rPr>
                  <a:t>Use benznidazole PD parameters in simulations</a:t>
                </a:r>
              </a:p>
              <a:p>
                <a:pPr lvl="1"/>
                <a:r>
                  <a:rPr lang="en-GB" sz="2000" dirty="0">
                    <a:latin typeface="+mj-lt"/>
                  </a:rPr>
                  <a:t>Which exposure range is needed to prevent the infection of healthy cells (</a:t>
                </a:r>
                <a:r>
                  <a:rPr lang="en-GB" sz="2000" b="1" dirty="0">
                    <a:latin typeface="+mj-lt"/>
                  </a:rPr>
                  <a:t>consider an efficacy threshold of </a:t>
                </a:r>
                <a:r>
                  <a:rPr lang="en-GB" sz="2000" b="1" dirty="0"/>
                  <a:t>1 </a:t>
                </a:r>
                <a:r>
                  <a:rPr lang="en-GB" sz="2000" b="1" dirty="0">
                    <a:latin typeface="+mj-lt"/>
                  </a:rPr>
                  <a:t>Amastigote/Cell</a:t>
                </a:r>
                <a:r>
                  <a:rPr lang="en-GB" sz="2000" dirty="0">
                    <a:latin typeface="+mj-lt"/>
                  </a:rPr>
                  <a:t>)?</a:t>
                </a:r>
              </a:p>
              <a:p>
                <a:pPr lvl="1"/>
                <a:r>
                  <a:rPr lang="en-GB" sz="2000" dirty="0">
                    <a:latin typeface="+mj-lt"/>
                  </a:rPr>
                  <a:t>Which doses should be used in a proof of concept study?</a:t>
                </a:r>
              </a:p>
              <a:p>
                <a:pPr lvl="1"/>
                <a:endParaRPr lang="en-GB" sz="2000" dirty="0">
                  <a:latin typeface="+mj-lt"/>
                </a:endParaRPr>
              </a:p>
              <a:p>
                <a:pPr lvl="1"/>
                <a:endParaRPr lang="en-GB" sz="2000" dirty="0">
                  <a:latin typeface="+mj-lt"/>
                </a:endParaRPr>
              </a:p>
              <a:p>
                <a:pPr lvl="1"/>
                <a:endParaRPr lang="en-GB" sz="2000" dirty="0">
                  <a:latin typeface="+mj-lt"/>
                </a:endParaRPr>
              </a:p>
              <a:p>
                <a:pPr lvl="1"/>
                <a:endParaRPr lang="en-GB" sz="2000" dirty="0">
                  <a:latin typeface="+mj-lt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+mj-lt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+mj-lt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+mj-lt"/>
                </a:endParaRPr>
              </a:p>
              <a:p>
                <a:pPr marL="57150" indent="0">
                  <a:buNone/>
                </a:pPr>
                <a:r>
                  <a:rPr lang="en-GB" sz="2400" dirty="0">
                    <a:latin typeface="+mj-lt"/>
                  </a:rPr>
                  <a:t>Hints: </a:t>
                </a:r>
              </a:p>
              <a:p>
                <a:pPr marL="400050"/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𝐷𝑜𝑠𝑒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𝐶𝐿</m:t>
                        </m:r>
                      </m:den>
                    </m:f>
                    <m:r>
                      <a:rPr lang="en-GB" sz="2400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𝐵𝑒𝑛𝑑𝑧𝑖𝑛𝑎𝑧𝑜𝑙𝑒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=260.249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𝑚𝑜𝑙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𝐶𝐿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𝐵𝑒𝑛𝑑𝑧𝑖𝑛𝑎𝑧𝑜𝑙𝑒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=1.73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h𝑟</m:t>
                        </m:r>
                      </m:den>
                    </m:f>
                  </m:oMath>
                </a14:m>
                <a:endParaRPr lang="en-GB" sz="2400" dirty="0">
                  <a:latin typeface="+mj-lt"/>
                </a:endParaRPr>
              </a:p>
              <a:p>
                <a:pPr marL="400050"/>
                <a:r>
                  <a:rPr lang="en-GB" sz="2400" dirty="0">
                    <a:latin typeface="+mj-lt"/>
                  </a:rPr>
                  <a:t>In the worst case scenario, maintain the same concentration over 24 hr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85825"/>
                <a:ext cx="8229600" cy="3708798"/>
              </a:xfrm>
              <a:blipFill>
                <a:blip r:embed="rId2"/>
                <a:stretch>
                  <a:fillRect l="-370" t="-19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5245168"/>
                  </p:ext>
                </p:extLst>
              </p:nvPr>
            </p:nvGraphicFramePr>
            <p:xfrm>
              <a:off x="3171825" y="1878092"/>
              <a:ext cx="2436019" cy="1253236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1693069">
                      <a:extLst>
                        <a:ext uri="{9D8B030D-6E8A-4147-A177-3AD203B41FA5}">
                          <a16:colId xmlns:a16="http://schemas.microsoft.com/office/drawing/2014/main" val="3655036437"/>
                        </a:ext>
                      </a:extLst>
                    </a:gridCol>
                    <a:gridCol w="742950">
                      <a:extLst>
                        <a:ext uri="{9D8B030D-6E8A-4147-A177-3AD203B41FA5}">
                          <a16:colId xmlns:a16="http://schemas.microsoft.com/office/drawing/2014/main" val="3726753375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PD Parameter</a:t>
                          </a:r>
                          <a:endParaRPr lang="en-GB" sz="1600" dirty="0">
                            <a:effectLst/>
                            <a:latin typeface="+mn-lt"/>
                            <a:ea typeface="ＭＳ 明朝" panose="02020609040205080304" pitchFamily="17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Value</a:t>
                          </a:r>
                          <a:endParaRPr lang="en-GB" sz="1600">
                            <a:effectLst/>
                            <a:latin typeface="+mn-lt"/>
                            <a:ea typeface="ＭＳ 明朝" panose="02020609040205080304" pitchFamily="17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293314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 IC</a:t>
                          </a:r>
                          <a:r>
                            <a:rPr lang="en-GB" sz="1600" baseline="-25000" dirty="0">
                              <a:effectLst/>
                            </a:rPr>
                            <a:t>50K1 </a:t>
                          </a:r>
                          <a:r>
                            <a:rPr lang="en-GB" sz="160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GB" sz="1600" dirty="0">
                            <a:effectLst/>
                            <a:latin typeface="+mn-lt"/>
                            <a:ea typeface="ＭＳ 明朝" panose="02020609040205080304" pitchFamily="17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GB" sz="1600" u="none" strike="noStrike" dirty="0">
                              <a:effectLst/>
                            </a:rPr>
                            <a:t>4.26</a:t>
                          </a:r>
                          <a:endParaRPr lang="en-GB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0803929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 EC</a:t>
                          </a:r>
                          <a:r>
                            <a:rPr lang="en-GB" sz="1600" baseline="-25000" dirty="0">
                              <a:effectLst/>
                            </a:rPr>
                            <a:t>50KDEATH </a:t>
                          </a:r>
                          <a:r>
                            <a:rPr lang="en-GB" sz="160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GB" sz="1600" dirty="0">
                            <a:effectLst/>
                            <a:latin typeface="+mn-lt"/>
                            <a:ea typeface="ＭＳ 明朝" panose="02020609040205080304" pitchFamily="17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GB" sz="1600" u="none" strike="noStrike" dirty="0">
                              <a:effectLst/>
                            </a:rPr>
                            <a:t>14.73</a:t>
                          </a:r>
                          <a:endParaRPr lang="en-GB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37529038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 E</a:t>
                          </a:r>
                          <a:r>
                            <a:rPr lang="en-GB" sz="1600" baseline="-25000" dirty="0">
                              <a:effectLst/>
                            </a:rPr>
                            <a:t>MAXKDEATH</a:t>
                          </a:r>
                          <a:endParaRPr lang="en-GB" sz="1600" dirty="0">
                            <a:effectLst/>
                            <a:latin typeface="+mn-lt"/>
                            <a:ea typeface="ＭＳ 明朝" panose="02020609040205080304" pitchFamily="17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GB" sz="1600" u="none" strike="noStrike" dirty="0">
                              <a:effectLst/>
                            </a:rPr>
                            <a:t>77.10</a:t>
                          </a:r>
                          <a:endParaRPr lang="en-GB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9357519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 IC</a:t>
                          </a:r>
                          <a:r>
                            <a:rPr lang="en-GB" sz="1600" baseline="-25000" dirty="0">
                              <a:effectLst/>
                            </a:rPr>
                            <a:t>50KOUT </a:t>
                          </a:r>
                          <a:r>
                            <a:rPr lang="en-GB" sz="160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GB" sz="1600" dirty="0">
                            <a:effectLst/>
                            <a:latin typeface="+mn-lt"/>
                            <a:ea typeface="ＭＳ 明朝" panose="02020609040205080304" pitchFamily="17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GB" sz="1600" u="none" strike="noStrike" dirty="0">
                              <a:effectLst/>
                            </a:rPr>
                            <a:t>7.24</a:t>
                          </a:r>
                          <a:endParaRPr lang="en-GB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5495542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5245168"/>
                  </p:ext>
                </p:extLst>
              </p:nvPr>
            </p:nvGraphicFramePr>
            <p:xfrm>
              <a:off x="3171825" y="1878092"/>
              <a:ext cx="2436019" cy="1304610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1693069">
                      <a:extLst>
                        <a:ext uri="{9D8B030D-6E8A-4147-A177-3AD203B41FA5}">
                          <a16:colId xmlns:a16="http://schemas.microsoft.com/office/drawing/2014/main" val="3655036437"/>
                        </a:ext>
                      </a:extLst>
                    </a:gridCol>
                    <a:gridCol w="742950">
                      <a:extLst>
                        <a:ext uri="{9D8B030D-6E8A-4147-A177-3AD203B41FA5}">
                          <a16:colId xmlns:a16="http://schemas.microsoft.com/office/drawing/2014/main" val="3726753375"/>
                        </a:ext>
                      </a:extLst>
                    </a:gridCol>
                  </a:tblGrid>
                  <a:tr h="26092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PD Parameter</a:t>
                          </a:r>
                          <a:endParaRPr lang="en-GB" sz="1600" dirty="0">
                            <a:effectLst/>
                            <a:latin typeface="+mn-lt"/>
                            <a:ea typeface="ＭＳ 明朝" panose="02020609040205080304" pitchFamily="17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Value</a:t>
                          </a:r>
                          <a:endParaRPr lang="en-GB" sz="1600">
                            <a:effectLst/>
                            <a:latin typeface="+mn-lt"/>
                            <a:ea typeface="ＭＳ 明朝" panose="02020609040205080304" pitchFamily="17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2933145"/>
                      </a:ext>
                    </a:extLst>
                  </a:tr>
                  <a:tr h="2609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25581" r="-44964" b="-3441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GB" sz="1600" u="none" strike="noStrike" dirty="0">
                              <a:effectLst/>
                            </a:rPr>
                            <a:t>4.26</a:t>
                          </a:r>
                          <a:endParaRPr lang="en-GB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080392944"/>
                      </a:ext>
                    </a:extLst>
                  </a:tr>
                  <a:tr h="2609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225581" r="-44964" b="-2441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GB" sz="1600" u="none" strike="noStrike" dirty="0">
                              <a:effectLst/>
                            </a:rPr>
                            <a:t>14.73</a:t>
                          </a:r>
                          <a:endParaRPr lang="en-GB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37529038"/>
                      </a:ext>
                    </a:extLst>
                  </a:tr>
                  <a:tr h="26092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 E</a:t>
                          </a:r>
                          <a:r>
                            <a:rPr lang="en-GB" sz="1600" baseline="-25000" dirty="0">
                              <a:effectLst/>
                            </a:rPr>
                            <a:t>MAXKDEATH</a:t>
                          </a:r>
                          <a:endParaRPr lang="en-GB" sz="1600" dirty="0">
                            <a:effectLst/>
                            <a:latin typeface="+mn-lt"/>
                            <a:ea typeface="ＭＳ 明朝" panose="02020609040205080304" pitchFamily="17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GB" sz="1600" u="none" strike="noStrike" dirty="0">
                              <a:effectLst/>
                            </a:rPr>
                            <a:t>77.10</a:t>
                          </a:r>
                          <a:endParaRPr lang="en-GB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93575197"/>
                      </a:ext>
                    </a:extLst>
                  </a:tr>
                  <a:tr h="2609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425581" r="-44964" b="-441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GB" sz="1600" u="none" strike="noStrike" dirty="0">
                              <a:effectLst/>
                            </a:rPr>
                            <a:t>7.24</a:t>
                          </a:r>
                          <a:endParaRPr lang="en-GB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5495542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28907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 sz="2400" dirty="0"/>
              <a:t>Use benznidazole human PK parameters in simulations</a:t>
            </a:r>
          </a:p>
          <a:p>
            <a:pPr lvl="1"/>
            <a:r>
              <a:rPr lang="en-GB" sz="2000" dirty="0"/>
              <a:t>How does the efficacy in humans relate to the efficacy </a:t>
            </a:r>
            <a:r>
              <a:rPr lang="en-GB" sz="2000" i="1" dirty="0"/>
              <a:t>in-vitro</a:t>
            </a:r>
            <a:r>
              <a:rPr lang="en-GB" sz="2000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86826" y="2772708"/>
            <a:ext cx="4285174" cy="1409026"/>
            <a:chOff x="2294527" y="1685925"/>
            <a:chExt cx="4285174" cy="1409026"/>
          </a:xfrm>
        </p:grpSpPr>
        <p:sp>
          <p:nvSpPr>
            <p:cNvPr id="7" name="Rectangle 6"/>
            <p:cNvSpPr/>
            <p:nvPr/>
          </p:nvSpPr>
          <p:spPr>
            <a:xfrm>
              <a:off x="3085103" y="1685925"/>
              <a:ext cx="900000" cy="900000"/>
            </a:xfrm>
            <a:prstGeom prst="rect">
              <a:avLst/>
            </a:prstGeom>
            <a:noFill/>
            <a:ln>
              <a:solidFill>
                <a:schemeClr val="tx2"/>
              </a:solidFill>
              <a:prstDash val="dash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cap="small" dirty="0"/>
                <a:t>Depot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098818" y="2132926"/>
              <a:ext cx="953498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5139701" y="1696124"/>
              <a:ext cx="1440000" cy="880276"/>
            </a:xfrm>
            <a:prstGeom prst="rect">
              <a:avLst/>
            </a:prstGeom>
            <a:noFill/>
            <a:ln>
              <a:solidFill>
                <a:schemeClr val="tx2"/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cap="small" dirty="0"/>
                <a:t>Central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5859701" y="2675508"/>
              <a:ext cx="0" cy="419443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2294527" y="2132926"/>
              <a:ext cx="676275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337389" y="1795592"/>
              <a:ext cx="5905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cap="small" dirty="0"/>
                <a:t>Dose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1584" y="1787214"/>
              <a:ext cx="373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cap="small" dirty="0"/>
                <a:t>K</a:t>
              </a:r>
              <a:r>
                <a:rPr lang="en-GB" sz="1400" cap="small" baseline="-25000" dirty="0"/>
                <a:t>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47962" y="2729005"/>
              <a:ext cx="4052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cap="small" dirty="0"/>
                <a:t>CL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76975" y="2263953"/>
              <a:ext cx="276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cap="small" dirty="0"/>
                <a:t>V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926474" y="2483959"/>
            <a:ext cx="3405818" cy="1464656"/>
            <a:chOff x="4926600" y="2128595"/>
            <a:chExt cx="3405818" cy="14646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58711"/>
            <a:stretch/>
          </p:blipFill>
          <p:spPr>
            <a:xfrm>
              <a:off x="4926600" y="2128595"/>
              <a:ext cx="3405818" cy="9935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80425"/>
            <a:stretch/>
          </p:blipFill>
          <p:spPr>
            <a:xfrm>
              <a:off x="4926600" y="3122193"/>
              <a:ext cx="3405818" cy="471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9145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Considering PK and PD information, propose a dosing regimen and compare the results with those obtained using PD information only.</a:t>
                </a:r>
              </a:p>
              <a:p>
                <a:pPr lvl="1"/>
                <a:r>
                  <a:rPr lang="en-GB" dirty="0"/>
                  <a:t>Could there be safety concerns (</a:t>
                </a:r>
                <a:r>
                  <a:rPr lang="en-GB" b="1" dirty="0"/>
                  <a:t>toxicity observed </a:t>
                </a:r>
                <a:r>
                  <a:rPr lang="en-GB" b="1" i="1" dirty="0"/>
                  <a:t>in vitro </a:t>
                </a:r>
                <a:r>
                  <a:rPr lang="en-GB" b="1" dirty="0"/>
                  <a:t>at 20 mg/L (76.8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b="1" dirty="0"/>
                  <a:t>)</a:t>
                </a:r>
                <a:r>
                  <a:rPr lang="en-GB" dirty="0"/>
                  <a:t>)?</a:t>
                </a:r>
                <a:endParaRPr lang="en-GB" i="1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2334" r="-27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71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Useful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8527858"/>
                  </p:ext>
                </p:extLst>
              </p:nvPr>
            </p:nvGraphicFramePr>
            <p:xfrm>
              <a:off x="5664993" y="1571610"/>
              <a:ext cx="2436019" cy="1253236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1693069">
                      <a:extLst>
                        <a:ext uri="{9D8B030D-6E8A-4147-A177-3AD203B41FA5}">
                          <a16:colId xmlns:a16="http://schemas.microsoft.com/office/drawing/2014/main" val="3655036437"/>
                        </a:ext>
                      </a:extLst>
                    </a:gridCol>
                    <a:gridCol w="742950">
                      <a:extLst>
                        <a:ext uri="{9D8B030D-6E8A-4147-A177-3AD203B41FA5}">
                          <a16:colId xmlns:a16="http://schemas.microsoft.com/office/drawing/2014/main" val="3726753375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PD Parameter</a:t>
                          </a:r>
                          <a:endParaRPr lang="en-GB" sz="1600" dirty="0">
                            <a:effectLst/>
                            <a:latin typeface="+mn-lt"/>
                            <a:ea typeface="ＭＳ 明朝" panose="02020609040205080304" pitchFamily="17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Value</a:t>
                          </a:r>
                          <a:endParaRPr lang="en-GB" sz="1600">
                            <a:effectLst/>
                            <a:latin typeface="+mn-lt"/>
                            <a:ea typeface="ＭＳ 明朝" panose="02020609040205080304" pitchFamily="17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293314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 IC</a:t>
                          </a:r>
                          <a:r>
                            <a:rPr lang="en-GB" sz="1600" baseline="-25000" dirty="0">
                              <a:effectLst/>
                            </a:rPr>
                            <a:t>50K1 </a:t>
                          </a:r>
                          <a:r>
                            <a:rPr lang="en-GB" sz="160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GB" sz="1600" dirty="0">
                            <a:effectLst/>
                            <a:latin typeface="+mn-lt"/>
                            <a:ea typeface="ＭＳ 明朝" panose="02020609040205080304" pitchFamily="17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GB" sz="1600" u="none" strike="noStrike" dirty="0">
                              <a:effectLst/>
                            </a:rPr>
                            <a:t>4.26</a:t>
                          </a:r>
                          <a:endParaRPr lang="en-GB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0803929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 EC</a:t>
                          </a:r>
                          <a:r>
                            <a:rPr lang="en-GB" sz="1600" baseline="-25000" dirty="0">
                              <a:effectLst/>
                            </a:rPr>
                            <a:t>50KDEATH </a:t>
                          </a:r>
                          <a:r>
                            <a:rPr lang="en-GB" sz="160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GB" sz="1600" dirty="0">
                            <a:effectLst/>
                            <a:latin typeface="+mn-lt"/>
                            <a:ea typeface="ＭＳ 明朝" panose="02020609040205080304" pitchFamily="17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GB" sz="1600" u="none" strike="noStrike" dirty="0">
                              <a:effectLst/>
                            </a:rPr>
                            <a:t>14.73</a:t>
                          </a:r>
                          <a:endParaRPr lang="en-GB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37529038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 E</a:t>
                          </a:r>
                          <a:r>
                            <a:rPr lang="en-GB" sz="1600" baseline="-25000" dirty="0">
                              <a:effectLst/>
                            </a:rPr>
                            <a:t>MAXKDEATH</a:t>
                          </a:r>
                          <a:endParaRPr lang="en-GB" sz="1600" dirty="0">
                            <a:effectLst/>
                            <a:latin typeface="+mn-lt"/>
                            <a:ea typeface="ＭＳ 明朝" panose="02020609040205080304" pitchFamily="17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GB" sz="1600" u="none" strike="noStrike" dirty="0">
                              <a:effectLst/>
                            </a:rPr>
                            <a:t>77.10</a:t>
                          </a:r>
                          <a:endParaRPr lang="en-GB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9357519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 IC</a:t>
                          </a:r>
                          <a:r>
                            <a:rPr lang="en-GB" sz="1600" baseline="-25000" dirty="0">
                              <a:effectLst/>
                            </a:rPr>
                            <a:t>50KOUT </a:t>
                          </a:r>
                          <a:r>
                            <a:rPr lang="en-GB" sz="160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GB" sz="1600" dirty="0">
                            <a:effectLst/>
                            <a:latin typeface="+mn-lt"/>
                            <a:ea typeface="ＭＳ 明朝" panose="02020609040205080304" pitchFamily="17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GB" sz="1600" u="none" strike="noStrike" dirty="0">
                              <a:effectLst/>
                            </a:rPr>
                            <a:t>7.24</a:t>
                          </a:r>
                          <a:endParaRPr lang="en-GB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5495542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8527858"/>
                  </p:ext>
                </p:extLst>
              </p:nvPr>
            </p:nvGraphicFramePr>
            <p:xfrm>
              <a:off x="5664993" y="1571610"/>
              <a:ext cx="2436019" cy="1253236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1693069">
                      <a:extLst>
                        <a:ext uri="{9D8B030D-6E8A-4147-A177-3AD203B41FA5}">
                          <a16:colId xmlns:a16="http://schemas.microsoft.com/office/drawing/2014/main" val="3655036437"/>
                        </a:ext>
                      </a:extLst>
                    </a:gridCol>
                    <a:gridCol w="742950">
                      <a:extLst>
                        <a:ext uri="{9D8B030D-6E8A-4147-A177-3AD203B41FA5}">
                          <a16:colId xmlns:a16="http://schemas.microsoft.com/office/drawing/2014/main" val="3726753375"/>
                        </a:ext>
                      </a:extLst>
                    </a:gridCol>
                  </a:tblGrid>
                  <a:tr h="23977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PD Parameter</a:t>
                          </a:r>
                          <a:endParaRPr lang="en-GB" sz="1600" dirty="0">
                            <a:effectLst/>
                            <a:latin typeface="+mn-lt"/>
                            <a:ea typeface="ＭＳ 明朝" panose="02020609040205080304" pitchFamily="17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Value</a:t>
                          </a:r>
                          <a:endParaRPr lang="en-GB" sz="1600">
                            <a:effectLst/>
                            <a:latin typeface="+mn-lt"/>
                            <a:ea typeface="ＭＳ 明朝" panose="02020609040205080304" pitchFamily="17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2933145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24390" r="-44604" b="-356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GB" sz="1600" u="none" strike="noStrike" dirty="0">
                              <a:effectLst/>
                            </a:rPr>
                            <a:t>4.26</a:t>
                          </a:r>
                          <a:endParaRPr lang="en-GB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080392944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219048" r="-44604" b="-24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GB" sz="1600" u="none" strike="noStrike" dirty="0">
                              <a:effectLst/>
                            </a:rPr>
                            <a:t>14.73</a:t>
                          </a:r>
                          <a:endParaRPr lang="en-GB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37529038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 E</a:t>
                          </a:r>
                          <a:r>
                            <a:rPr lang="en-GB" sz="1600" baseline="-25000" dirty="0">
                              <a:effectLst/>
                            </a:rPr>
                            <a:t>MAXKDEATH</a:t>
                          </a:r>
                          <a:endParaRPr lang="en-GB" sz="1600" dirty="0">
                            <a:effectLst/>
                            <a:latin typeface="+mn-lt"/>
                            <a:ea typeface="ＭＳ 明朝" panose="02020609040205080304" pitchFamily="17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GB" sz="1600" u="none" strike="noStrike" dirty="0">
                              <a:effectLst/>
                            </a:rPr>
                            <a:t>77.10</a:t>
                          </a:r>
                          <a:endParaRPr lang="en-GB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93575197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419048" r="-44604" b="-4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GB" sz="1600" u="none" strike="noStrike" dirty="0">
                              <a:effectLst/>
                            </a:rPr>
                            <a:t>7.24</a:t>
                          </a:r>
                          <a:endParaRPr lang="en-GB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54955421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" name="Group 5"/>
          <p:cNvGrpSpPr/>
          <p:nvPr/>
        </p:nvGrpSpPr>
        <p:grpSpPr>
          <a:xfrm>
            <a:off x="343849" y="1267746"/>
            <a:ext cx="4228150" cy="1818296"/>
            <a:chOff x="4926600" y="2128595"/>
            <a:chExt cx="3405818" cy="146465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58711"/>
            <a:stretch/>
          </p:blipFill>
          <p:spPr>
            <a:xfrm>
              <a:off x="4926600" y="2128595"/>
              <a:ext cx="3405818" cy="993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80425"/>
            <a:stretch/>
          </p:blipFill>
          <p:spPr>
            <a:xfrm>
              <a:off x="4926600" y="3122193"/>
              <a:ext cx="3405818" cy="47105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937282" y="3671918"/>
                <a:ext cx="3126561" cy="566758"/>
              </a:xfrm>
              <a:prstGeom prst="rect">
                <a:avLst/>
              </a:prstGeom>
              <a:solidFill>
                <a:srgbClr val="4F81BD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𝐵𝑒𝑛𝑑𝑧𝑖𝑛𝑎𝑧𝑜𝑙𝑒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=260.249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𝑚𝑜𝑙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282" y="3671918"/>
                <a:ext cx="3126561" cy="566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515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altLang="en-US" sz="3200" i="1" dirty="0" err="1">
                <a:latin typeface="Helvetica Neue" panose="02000403000000020004" pitchFamily="50" charset="0"/>
              </a:rPr>
              <a:t>Trypanosoma</a:t>
            </a:r>
            <a:r>
              <a:rPr lang="en-GB" altLang="en-US" sz="3200" i="1" dirty="0">
                <a:latin typeface="Helvetica Neue" panose="02000403000000020004" pitchFamily="50" charset="0"/>
              </a:rPr>
              <a:t> cruzi</a:t>
            </a:r>
            <a:endParaRPr lang="en-GB" sz="3200" i="1" dirty="0"/>
          </a:p>
        </p:txBody>
      </p:sp>
      <p:pic>
        <p:nvPicPr>
          <p:cNvPr id="4" name="Content Placeholder 3" descr="http://img.medicalxpress.com/newman/gfx/news/hires/2015/1-whatischagas.jpg"/>
          <p:cNvPicPr>
            <a:picLocks noGrp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2"/>
          <a:stretch/>
        </p:blipFill>
        <p:spPr bwMode="auto">
          <a:xfrm>
            <a:off x="1093189" y="492533"/>
            <a:ext cx="6526811" cy="44598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08249" y="4818896"/>
            <a:ext cx="75274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050" dirty="0">
                <a:latin typeface="Helvetica Neue" panose="02000403000000020004" pitchFamily="50" charset="0"/>
              </a:rPr>
              <a:t>Trypanosoma Cruzi life cycle summarised (CDC. CDC - </a:t>
            </a:r>
            <a:r>
              <a:rPr lang="en-GB" sz="1050" dirty="0" err="1">
                <a:latin typeface="Helvetica Neue" panose="02000403000000020004" pitchFamily="50" charset="0"/>
              </a:rPr>
              <a:t>DPDx</a:t>
            </a:r>
            <a:r>
              <a:rPr lang="en-GB" sz="1050" dirty="0">
                <a:latin typeface="Helvetica Neue" panose="02000403000000020004" pitchFamily="50" charset="0"/>
              </a:rPr>
              <a:t> - Trypanosomiasis, American. In: </a:t>
            </a:r>
            <a:r>
              <a:rPr lang="en-GB" sz="1050" dirty="0" err="1">
                <a:latin typeface="Helvetica Neue" panose="02000403000000020004" pitchFamily="50" charset="0"/>
              </a:rPr>
              <a:t>DPDx</a:t>
            </a:r>
            <a:r>
              <a:rPr lang="en-GB" sz="1050" dirty="0">
                <a:latin typeface="Helvetica Neue" panose="02000403000000020004" pitchFamily="50" charset="0"/>
              </a:rPr>
              <a:t>.).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93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" t="4795" r="2290"/>
          <a:stretch/>
        </p:blipFill>
        <p:spPr>
          <a:xfrm>
            <a:off x="1162693" y="682092"/>
            <a:ext cx="5047777" cy="3930953"/>
          </a:xfrm>
        </p:spPr>
      </p:pic>
      <p:sp>
        <p:nvSpPr>
          <p:cNvPr id="4" name="Rectangle 3"/>
          <p:cNvSpPr/>
          <p:nvPr/>
        </p:nvSpPr>
        <p:spPr>
          <a:xfrm>
            <a:off x="3935578" y="2607382"/>
            <a:ext cx="2373301" cy="2043211"/>
          </a:xfrm>
          <a:prstGeom prst="rect">
            <a:avLst/>
          </a:prstGeom>
          <a:solidFill>
            <a:srgbClr val="F1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4468775" y="820057"/>
            <a:ext cx="174169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cap="small" dirty="0"/>
              <a:t>Organ failure Megaoesophagus Megacolon</a:t>
            </a:r>
          </a:p>
          <a:p>
            <a:r>
              <a:rPr lang="en-GB" sz="1350" cap="small" dirty="0"/>
              <a:t>Cardiac arrhythmia</a:t>
            </a:r>
          </a:p>
          <a:p>
            <a:r>
              <a:rPr lang="en-GB" sz="1350" cap="small" dirty="0"/>
              <a:t>Death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876160"/>
              </p:ext>
            </p:extLst>
          </p:nvPr>
        </p:nvGraphicFramePr>
        <p:xfrm>
          <a:off x="3671879" y="600755"/>
          <a:ext cx="4496640" cy="1914444"/>
        </p:xfrm>
        <a:graphic>
          <a:graphicData uri="http://schemas.openxmlformats.org/drawingml/2006/table">
            <a:tbl>
              <a:tblPr firstRow="1" firstCol="1">
                <a:tableStyleId>{69012ECD-51FC-41F1-AA8D-1B2483CD663E}</a:tableStyleId>
              </a:tblPr>
              <a:tblGrid>
                <a:gridCol w="832712">
                  <a:extLst>
                    <a:ext uri="{9D8B030D-6E8A-4147-A177-3AD203B41FA5}">
                      <a16:colId xmlns:a16="http://schemas.microsoft.com/office/drawing/2014/main" val="3245390751"/>
                    </a:ext>
                  </a:extLst>
                </a:gridCol>
                <a:gridCol w="999253">
                  <a:extLst>
                    <a:ext uri="{9D8B030D-6E8A-4147-A177-3AD203B41FA5}">
                      <a16:colId xmlns:a16="http://schemas.microsoft.com/office/drawing/2014/main" val="4004508641"/>
                    </a:ext>
                  </a:extLst>
                </a:gridCol>
                <a:gridCol w="2664675">
                  <a:extLst>
                    <a:ext uri="{9D8B030D-6E8A-4147-A177-3AD203B41FA5}">
                      <a16:colId xmlns:a16="http://schemas.microsoft.com/office/drawing/2014/main" val="2537354689"/>
                    </a:ext>
                  </a:extLst>
                </a:gridCol>
              </a:tblGrid>
              <a:tr h="247928">
                <a:tc>
                  <a:txBody>
                    <a:bodyPr/>
                    <a:lstStyle/>
                    <a:p>
                      <a:pPr algn="l"/>
                      <a:r>
                        <a:rPr lang="en-GB" sz="900" cap="small" baseline="0" dirty="0"/>
                        <a:t>Drug</a:t>
                      </a:r>
                    </a:p>
                  </a:txBody>
                  <a:tcPr marL="48022" marR="48022" marT="24011" marB="240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cap="small" baseline="0" dirty="0"/>
                        <a:t>Age group</a:t>
                      </a:r>
                    </a:p>
                  </a:txBody>
                  <a:tcPr marL="48022" marR="48022" marT="24011" marB="240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cap="small" baseline="0" dirty="0"/>
                        <a:t>Dosage and duration</a:t>
                      </a:r>
                    </a:p>
                  </a:txBody>
                  <a:tcPr marL="48022" marR="48022" marT="24011" marB="24011" anchor="ctr"/>
                </a:tc>
                <a:extLst>
                  <a:ext uri="{0D108BD9-81ED-4DB2-BD59-A6C34878D82A}">
                    <a16:rowId xmlns:a16="http://schemas.microsoft.com/office/drawing/2014/main" val="1805650141"/>
                  </a:ext>
                </a:extLst>
              </a:tr>
              <a:tr h="354647">
                <a:tc rowSpan="2">
                  <a:txBody>
                    <a:bodyPr/>
                    <a:lstStyle/>
                    <a:p>
                      <a:pPr algn="l"/>
                      <a:r>
                        <a:rPr lang="en-GB" sz="900" cap="small" baseline="0" dirty="0"/>
                        <a:t>Benznidazole</a:t>
                      </a:r>
                    </a:p>
                  </a:txBody>
                  <a:tcPr marL="48022" marR="48022" marT="24011" marB="240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dirty="0"/>
                        <a:t>&lt; 12 years</a:t>
                      </a:r>
                    </a:p>
                  </a:txBody>
                  <a:tcPr marL="48022" marR="48022" marT="24011" marB="240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dirty="0"/>
                        <a:t>5-7.5 mg/kg/day </a:t>
                      </a:r>
                      <a:r>
                        <a:rPr lang="en-GB" sz="900" dirty="0" err="1"/>
                        <a:t>p.o.</a:t>
                      </a:r>
                      <a:r>
                        <a:rPr lang="en-GB" sz="900" dirty="0"/>
                        <a:t> </a:t>
                      </a:r>
                      <a:r>
                        <a:rPr lang="en-GB" sz="900" dirty="0" err="1"/>
                        <a:t>b.i.d</a:t>
                      </a:r>
                      <a:r>
                        <a:rPr lang="en-GB" sz="900" dirty="0"/>
                        <a:t>.</a:t>
                      </a:r>
                      <a:r>
                        <a:rPr lang="en-GB" sz="900" baseline="0" dirty="0"/>
                        <a:t> </a:t>
                      </a:r>
                      <a:r>
                        <a:rPr lang="en-GB" sz="900" dirty="0"/>
                        <a:t>for 60 days</a:t>
                      </a:r>
                    </a:p>
                  </a:txBody>
                  <a:tcPr marL="48022" marR="48022" marT="24011" marB="2401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215828"/>
                  </a:ext>
                </a:extLst>
              </a:tr>
              <a:tr h="24792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12 years or older</a:t>
                      </a:r>
                    </a:p>
                  </a:txBody>
                  <a:tcPr marL="48022" marR="48022" marT="24011" marB="240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5-7 mg/kg/day </a:t>
                      </a:r>
                      <a:r>
                        <a:rPr lang="en-GB" sz="900" dirty="0" err="1"/>
                        <a:t>p.o.</a:t>
                      </a:r>
                      <a:r>
                        <a:rPr lang="en-GB" sz="900" baseline="0" dirty="0"/>
                        <a:t> </a:t>
                      </a:r>
                      <a:r>
                        <a:rPr lang="en-GB" sz="900" baseline="0" dirty="0" err="1"/>
                        <a:t>b.i.d</a:t>
                      </a:r>
                      <a:r>
                        <a:rPr lang="en-GB" sz="900" baseline="0" dirty="0"/>
                        <a:t>. </a:t>
                      </a:r>
                      <a:r>
                        <a:rPr lang="en-GB" sz="900" dirty="0"/>
                        <a:t>for 60 days</a:t>
                      </a:r>
                    </a:p>
                  </a:txBody>
                  <a:tcPr marL="48022" marR="48022" marT="24011" marB="2401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80017"/>
                  </a:ext>
                </a:extLst>
              </a:tr>
              <a:tr h="354647">
                <a:tc rowSpan="3">
                  <a:txBody>
                    <a:bodyPr/>
                    <a:lstStyle/>
                    <a:p>
                      <a:pPr algn="l"/>
                      <a:r>
                        <a:rPr lang="en-GB" sz="900" cap="small" baseline="0" dirty="0"/>
                        <a:t>Nifurtimox</a:t>
                      </a:r>
                    </a:p>
                  </a:txBody>
                  <a:tcPr marL="48022" marR="48022" marT="24011" marB="240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/>
                        <a:t>≤ 10 years</a:t>
                      </a:r>
                    </a:p>
                  </a:txBody>
                  <a:tcPr marL="48022" marR="48022" marT="24011" marB="240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dirty="0"/>
                        <a:t>15-20 mg/kg/day</a:t>
                      </a:r>
                      <a:r>
                        <a:rPr lang="en-GB" sz="900" baseline="0" dirty="0"/>
                        <a:t> </a:t>
                      </a:r>
                      <a:r>
                        <a:rPr lang="en-GB" sz="900" baseline="0" dirty="0" err="1"/>
                        <a:t>p.o.</a:t>
                      </a:r>
                      <a:r>
                        <a:rPr lang="en-GB" sz="900" baseline="0" dirty="0"/>
                        <a:t> </a:t>
                      </a:r>
                      <a:r>
                        <a:rPr lang="en-GB" sz="900" dirty="0" err="1"/>
                        <a:t>t.i.d</a:t>
                      </a:r>
                      <a:r>
                        <a:rPr lang="en-GB" sz="900" dirty="0"/>
                        <a:t>./</a:t>
                      </a:r>
                      <a:r>
                        <a:rPr lang="en-GB" sz="900" dirty="0" err="1"/>
                        <a:t>q.i.d</a:t>
                      </a:r>
                      <a:r>
                        <a:rPr lang="en-GB" sz="900" dirty="0"/>
                        <a:t>. for 90 days</a:t>
                      </a:r>
                    </a:p>
                  </a:txBody>
                  <a:tcPr marL="48022" marR="48022" marT="24011" marB="2401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338531"/>
                  </a:ext>
                </a:extLst>
              </a:tr>
              <a:tr h="35464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11-16 years</a:t>
                      </a:r>
                    </a:p>
                  </a:txBody>
                  <a:tcPr marL="48022" marR="48022" marT="24011" marB="240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12.5-15 mg/kg/day </a:t>
                      </a:r>
                      <a:r>
                        <a:rPr lang="en-GB" sz="900" dirty="0" err="1"/>
                        <a:t>p.o.</a:t>
                      </a:r>
                      <a:r>
                        <a:rPr lang="en-GB" sz="900" dirty="0"/>
                        <a:t> </a:t>
                      </a:r>
                      <a:r>
                        <a:rPr lang="en-GB" sz="900" dirty="0" err="1"/>
                        <a:t>t.i.d</a:t>
                      </a:r>
                      <a:r>
                        <a:rPr lang="en-GB" sz="900" dirty="0"/>
                        <a:t>./</a:t>
                      </a:r>
                      <a:r>
                        <a:rPr lang="en-GB" sz="900" dirty="0" err="1"/>
                        <a:t>q.i.d</a:t>
                      </a:r>
                      <a:r>
                        <a:rPr lang="en-GB" sz="900" dirty="0"/>
                        <a:t>. for 90 days</a:t>
                      </a:r>
                    </a:p>
                  </a:txBody>
                  <a:tcPr marL="48022" marR="48022" marT="24011" marB="2401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194374"/>
                  </a:ext>
                </a:extLst>
              </a:tr>
              <a:tr h="35464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17 years or older</a:t>
                      </a:r>
                    </a:p>
                  </a:txBody>
                  <a:tcPr marL="48022" marR="48022" marT="24011" marB="240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8-10 mg/kg/day </a:t>
                      </a:r>
                      <a:r>
                        <a:rPr lang="en-GB" sz="900" dirty="0" err="1"/>
                        <a:t>p.o.</a:t>
                      </a:r>
                      <a:r>
                        <a:rPr lang="en-GB" sz="900" baseline="0" dirty="0"/>
                        <a:t> </a:t>
                      </a:r>
                      <a:r>
                        <a:rPr lang="en-GB" sz="900" dirty="0" err="1"/>
                        <a:t>t.i.d</a:t>
                      </a:r>
                      <a:r>
                        <a:rPr lang="en-GB" sz="900" dirty="0"/>
                        <a:t>./</a:t>
                      </a:r>
                      <a:r>
                        <a:rPr lang="en-GB" sz="900" dirty="0" err="1"/>
                        <a:t>q.i.d</a:t>
                      </a:r>
                      <a:r>
                        <a:rPr lang="en-GB" sz="900" dirty="0"/>
                        <a:t>. for 90 days</a:t>
                      </a:r>
                    </a:p>
                  </a:txBody>
                  <a:tcPr marL="48022" marR="48022" marT="24011" marB="2401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654122"/>
                  </a:ext>
                </a:extLst>
              </a:tr>
            </a:tbl>
          </a:graphicData>
        </a:graphic>
      </p:graphicFrame>
      <p:cxnSp>
        <p:nvCxnSpPr>
          <p:cNvPr id="17" name="Straight Connector 16"/>
          <p:cNvCxnSpPr/>
          <p:nvPr/>
        </p:nvCxnSpPr>
        <p:spPr>
          <a:xfrm flipV="1">
            <a:off x="3935578" y="2536970"/>
            <a:ext cx="4203913" cy="134932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169688" y="622526"/>
            <a:ext cx="1479997" cy="3288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Chagas</a:t>
            </a:r>
            <a:r>
              <a:rPr lang="en-GB" dirty="0"/>
              <a:t> Disease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45528" y="672178"/>
            <a:ext cx="1690049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cap="small" dirty="0"/>
              <a:t>Fever</a:t>
            </a:r>
          </a:p>
          <a:p>
            <a:r>
              <a:rPr lang="en-GB" sz="1350" cap="small" dirty="0"/>
              <a:t>Headache </a:t>
            </a:r>
          </a:p>
          <a:p>
            <a:r>
              <a:rPr lang="en-GB" sz="1350" cap="small" dirty="0"/>
              <a:t>Anorexia</a:t>
            </a:r>
          </a:p>
          <a:p>
            <a:r>
              <a:rPr lang="en-GB" sz="1350" cap="small" dirty="0"/>
              <a:t>Weakness</a:t>
            </a:r>
          </a:p>
          <a:p>
            <a:r>
              <a:rPr lang="en-GB" sz="1350" cap="small" dirty="0"/>
              <a:t>Nausea</a:t>
            </a:r>
          </a:p>
          <a:p>
            <a:r>
              <a:rPr lang="en-GB" sz="1350" cap="small" dirty="0"/>
              <a:t>Vomiting</a:t>
            </a:r>
          </a:p>
          <a:p>
            <a:r>
              <a:rPr lang="en-GB" sz="1350" cap="small" dirty="0"/>
              <a:t>Diarrhoea Chagoma </a:t>
            </a:r>
          </a:p>
          <a:p>
            <a:r>
              <a:rPr lang="en-GB" sz="1350" cap="small" dirty="0"/>
              <a:t>Romaña’s sign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76840" y="4650594"/>
            <a:ext cx="38432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Courtesy of Dr Patricia Paredes, Guadalajara, Jal., Mexico.</a:t>
            </a:r>
          </a:p>
        </p:txBody>
      </p:sp>
      <p:sp>
        <p:nvSpPr>
          <p:cNvPr id="22" name="Arrow: Down 21"/>
          <p:cNvSpPr/>
          <p:nvPr/>
        </p:nvSpPr>
        <p:spPr>
          <a:xfrm>
            <a:off x="5796710" y="2647569"/>
            <a:ext cx="324036" cy="631406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" name="TextBox 22"/>
          <p:cNvSpPr txBox="1"/>
          <p:nvPr/>
        </p:nvSpPr>
        <p:spPr>
          <a:xfrm>
            <a:off x="6246187" y="2820692"/>
            <a:ext cx="9546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b="1" cap="small" dirty="0"/>
              <a:t>Efficacy</a:t>
            </a:r>
          </a:p>
        </p:txBody>
      </p:sp>
      <p:sp>
        <p:nvSpPr>
          <p:cNvPr id="24" name="Arrow: Down 23"/>
          <p:cNvSpPr/>
          <p:nvPr/>
        </p:nvSpPr>
        <p:spPr>
          <a:xfrm>
            <a:off x="5441557" y="2647569"/>
            <a:ext cx="324036" cy="631406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4283727" y="2114463"/>
            <a:ext cx="0" cy="17718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120746" y="2114463"/>
            <a:ext cx="0" cy="17718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192400" y="4265745"/>
            <a:ext cx="2373301" cy="345142"/>
          </a:xfrm>
          <a:prstGeom prst="rect">
            <a:avLst/>
          </a:prstGeom>
          <a:solidFill>
            <a:srgbClr val="F1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69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-0.12292 L 3.05556E-6 0.0993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1111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12292 L -0.00139 0.0993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11" grpId="0"/>
      <p:bldP spid="22" grpId="0" animBg="1"/>
      <p:bldP spid="22" grpId="1" animBg="1"/>
      <p:bldP spid="23" grpId="0"/>
      <p:bldP spid="24" grpId="0" animBg="1"/>
      <p:bldP spid="24" grpId="1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Picture 3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88" y="763952"/>
            <a:ext cx="5857882" cy="3073359"/>
          </a:xfrm>
          <a:prstGeom prst="rect">
            <a:avLst/>
          </a:prstGeom>
        </p:spPr>
      </p:pic>
      <p:sp>
        <p:nvSpPr>
          <p:cNvPr id="336" name="TextBox 335"/>
          <p:cNvSpPr txBox="1"/>
          <p:nvPr/>
        </p:nvSpPr>
        <p:spPr>
          <a:xfrm>
            <a:off x="4189609" y="1907554"/>
            <a:ext cx="754911" cy="21544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800" b="1" dirty="0">
                <a:solidFill>
                  <a:srgbClr val="000000"/>
                </a:solidFill>
              </a:rPr>
              <a:t>+ 2 controls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187245" y="1368157"/>
            <a:ext cx="3754397" cy="2469154"/>
          </a:xfrm>
          <a:custGeom>
            <a:avLst/>
            <a:gdLst>
              <a:gd name="connsiteX0" fmla="*/ 0 w 3473868"/>
              <a:gd name="connsiteY0" fmla="*/ 0 h 2469154"/>
              <a:gd name="connsiteX1" fmla="*/ 3473868 w 3473868"/>
              <a:gd name="connsiteY1" fmla="*/ 0 h 2469154"/>
              <a:gd name="connsiteX2" fmla="*/ 3473868 w 3473868"/>
              <a:gd name="connsiteY2" fmla="*/ 2469154 h 2469154"/>
              <a:gd name="connsiteX3" fmla="*/ 0 w 3473868"/>
              <a:gd name="connsiteY3" fmla="*/ 2469154 h 2469154"/>
              <a:gd name="connsiteX4" fmla="*/ 0 w 3473868"/>
              <a:gd name="connsiteY4" fmla="*/ 0 h 2469154"/>
              <a:gd name="connsiteX0" fmla="*/ 258584 w 3732452"/>
              <a:gd name="connsiteY0" fmla="*/ 0 h 2469154"/>
              <a:gd name="connsiteX1" fmla="*/ 3732452 w 3732452"/>
              <a:gd name="connsiteY1" fmla="*/ 0 h 2469154"/>
              <a:gd name="connsiteX2" fmla="*/ 3732452 w 3732452"/>
              <a:gd name="connsiteY2" fmla="*/ 2469154 h 2469154"/>
              <a:gd name="connsiteX3" fmla="*/ 258584 w 3732452"/>
              <a:gd name="connsiteY3" fmla="*/ 2469154 h 2469154"/>
              <a:gd name="connsiteX4" fmla="*/ 0 w 3732452"/>
              <a:gd name="connsiteY4" fmla="*/ 1521347 h 2469154"/>
              <a:gd name="connsiteX5" fmla="*/ 258584 w 3732452"/>
              <a:gd name="connsiteY5" fmla="*/ 0 h 2469154"/>
              <a:gd name="connsiteX0" fmla="*/ 258584 w 3732452"/>
              <a:gd name="connsiteY0" fmla="*/ 0 h 2469154"/>
              <a:gd name="connsiteX1" fmla="*/ 3732452 w 3732452"/>
              <a:gd name="connsiteY1" fmla="*/ 0 h 2469154"/>
              <a:gd name="connsiteX2" fmla="*/ 3732452 w 3732452"/>
              <a:gd name="connsiteY2" fmla="*/ 2469154 h 2469154"/>
              <a:gd name="connsiteX3" fmla="*/ 258584 w 3732452"/>
              <a:gd name="connsiteY3" fmla="*/ 2469154 h 2469154"/>
              <a:gd name="connsiteX4" fmla="*/ 0 w 3732452"/>
              <a:gd name="connsiteY4" fmla="*/ 1521347 h 2469154"/>
              <a:gd name="connsiteX5" fmla="*/ 258584 w 3732452"/>
              <a:gd name="connsiteY5" fmla="*/ 0 h 2469154"/>
              <a:gd name="connsiteX0" fmla="*/ 258584 w 3732452"/>
              <a:gd name="connsiteY0" fmla="*/ 0 h 2469154"/>
              <a:gd name="connsiteX1" fmla="*/ 3732452 w 3732452"/>
              <a:gd name="connsiteY1" fmla="*/ 0 h 2469154"/>
              <a:gd name="connsiteX2" fmla="*/ 3732452 w 3732452"/>
              <a:gd name="connsiteY2" fmla="*/ 2469154 h 2469154"/>
              <a:gd name="connsiteX3" fmla="*/ 258584 w 3732452"/>
              <a:gd name="connsiteY3" fmla="*/ 2469154 h 2469154"/>
              <a:gd name="connsiteX4" fmla="*/ 0 w 3732452"/>
              <a:gd name="connsiteY4" fmla="*/ 1521347 h 2469154"/>
              <a:gd name="connsiteX5" fmla="*/ 258584 w 3732452"/>
              <a:gd name="connsiteY5" fmla="*/ 0 h 2469154"/>
              <a:gd name="connsiteX0" fmla="*/ 258584 w 3732452"/>
              <a:gd name="connsiteY0" fmla="*/ 0 h 2469154"/>
              <a:gd name="connsiteX1" fmla="*/ 3732452 w 3732452"/>
              <a:gd name="connsiteY1" fmla="*/ 0 h 2469154"/>
              <a:gd name="connsiteX2" fmla="*/ 3732452 w 3732452"/>
              <a:gd name="connsiteY2" fmla="*/ 2469154 h 2469154"/>
              <a:gd name="connsiteX3" fmla="*/ 258584 w 3732452"/>
              <a:gd name="connsiteY3" fmla="*/ 2469154 h 2469154"/>
              <a:gd name="connsiteX4" fmla="*/ 0 w 3732452"/>
              <a:gd name="connsiteY4" fmla="*/ 1521347 h 2469154"/>
              <a:gd name="connsiteX5" fmla="*/ 258584 w 3732452"/>
              <a:gd name="connsiteY5" fmla="*/ 0 h 2469154"/>
              <a:gd name="connsiteX0" fmla="*/ 280529 w 3754397"/>
              <a:gd name="connsiteY0" fmla="*/ 0 h 2469154"/>
              <a:gd name="connsiteX1" fmla="*/ 3754397 w 3754397"/>
              <a:gd name="connsiteY1" fmla="*/ 0 h 2469154"/>
              <a:gd name="connsiteX2" fmla="*/ 3754397 w 3754397"/>
              <a:gd name="connsiteY2" fmla="*/ 2469154 h 2469154"/>
              <a:gd name="connsiteX3" fmla="*/ 280529 w 3754397"/>
              <a:gd name="connsiteY3" fmla="*/ 2469154 h 2469154"/>
              <a:gd name="connsiteX4" fmla="*/ 0 w 3754397"/>
              <a:gd name="connsiteY4" fmla="*/ 1396988 h 2469154"/>
              <a:gd name="connsiteX5" fmla="*/ 280529 w 3754397"/>
              <a:gd name="connsiteY5" fmla="*/ 0 h 2469154"/>
              <a:gd name="connsiteX0" fmla="*/ 280529 w 3754397"/>
              <a:gd name="connsiteY0" fmla="*/ 0 h 2469154"/>
              <a:gd name="connsiteX1" fmla="*/ 3754397 w 3754397"/>
              <a:gd name="connsiteY1" fmla="*/ 0 h 2469154"/>
              <a:gd name="connsiteX2" fmla="*/ 3754397 w 3754397"/>
              <a:gd name="connsiteY2" fmla="*/ 2469154 h 2469154"/>
              <a:gd name="connsiteX3" fmla="*/ 280529 w 3754397"/>
              <a:gd name="connsiteY3" fmla="*/ 2469154 h 2469154"/>
              <a:gd name="connsiteX4" fmla="*/ 0 w 3754397"/>
              <a:gd name="connsiteY4" fmla="*/ 1396988 h 2469154"/>
              <a:gd name="connsiteX5" fmla="*/ 280529 w 3754397"/>
              <a:gd name="connsiteY5" fmla="*/ 0 h 2469154"/>
              <a:gd name="connsiteX0" fmla="*/ 280529 w 3754397"/>
              <a:gd name="connsiteY0" fmla="*/ 0 h 2469154"/>
              <a:gd name="connsiteX1" fmla="*/ 3754397 w 3754397"/>
              <a:gd name="connsiteY1" fmla="*/ 0 h 2469154"/>
              <a:gd name="connsiteX2" fmla="*/ 3754397 w 3754397"/>
              <a:gd name="connsiteY2" fmla="*/ 2469154 h 2469154"/>
              <a:gd name="connsiteX3" fmla="*/ 280529 w 3754397"/>
              <a:gd name="connsiteY3" fmla="*/ 2469154 h 2469154"/>
              <a:gd name="connsiteX4" fmla="*/ 0 w 3754397"/>
              <a:gd name="connsiteY4" fmla="*/ 1396988 h 2469154"/>
              <a:gd name="connsiteX5" fmla="*/ 280529 w 3754397"/>
              <a:gd name="connsiteY5" fmla="*/ 0 h 2469154"/>
              <a:gd name="connsiteX0" fmla="*/ 280529 w 3754397"/>
              <a:gd name="connsiteY0" fmla="*/ 0 h 2469154"/>
              <a:gd name="connsiteX1" fmla="*/ 3754397 w 3754397"/>
              <a:gd name="connsiteY1" fmla="*/ 0 h 2469154"/>
              <a:gd name="connsiteX2" fmla="*/ 3754397 w 3754397"/>
              <a:gd name="connsiteY2" fmla="*/ 2469154 h 2469154"/>
              <a:gd name="connsiteX3" fmla="*/ 280529 w 3754397"/>
              <a:gd name="connsiteY3" fmla="*/ 2469154 h 2469154"/>
              <a:gd name="connsiteX4" fmla="*/ 0 w 3754397"/>
              <a:gd name="connsiteY4" fmla="*/ 1396988 h 2469154"/>
              <a:gd name="connsiteX5" fmla="*/ 280529 w 3754397"/>
              <a:gd name="connsiteY5" fmla="*/ 0 h 2469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54397" h="2469154">
                <a:moveTo>
                  <a:pt x="280529" y="0"/>
                </a:moveTo>
                <a:lnTo>
                  <a:pt x="3754397" y="0"/>
                </a:lnTo>
                <a:lnTo>
                  <a:pt x="3754397" y="2469154"/>
                </a:lnTo>
                <a:lnTo>
                  <a:pt x="280529" y="2469154"/>
                </a:lnTo>
                <a:cubicBezTo>
                  <a:pt x="277240" y="2150780"/>
                  <a:pt x="3289" y="1715362"/>
                  <a:pt x="0" y="1396988"/>
                </a:cubicBezTo>
                <a:cubicBezTo>
                  <a:pt x="481216" y="867926"/>
                  <a:pt x="194334" y="507116"/>
                  <a:pt x="280529" y="0"/>
                </a:cubicBezTo>
                <a:close/>
              </a:path>
            </a:pathLst>
          </a:custGeom>
          <a:solidFill>
            <a:srgbClr val="F1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en-US" dirty="0">
                <a:latin typeface="Helvetica Neue" panose="02000403000000020004" pitchFamily="50" charset="0"/>
              </a:rPr>
              <a:t>Materials - experimental protocol[1]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62561" y="4653466"/>
            <a:ext cx="6044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latin typeface="Helvetica Neue" panose="02000403000000020004" pitchFamily="50" charset="0"/>
              </a:rPr>
              <a:t>1. Alonso-Padilla et al. </a:t>
            </a:r>
            <a:r>
              <a:rPr lang="en-GB" sz="1200" dirty="0" err="1">
                <a:latin typeface="Helvetica Neue" panose="02000403000000020004" pitchFamily="50" charset="0"/>
              </a:rPr>
              <a:t>PLoS</a:t>
            </a:r>
            <a:r>
              <a:rPr lang="en-GB" sz="1200" dirty="0">
                <a:latin typeface="Helvetica Neue" panose="02000403000000020004" pitchFamily="50" charset="0"/>
              </a:rPr>
              <a:t> neglected tropical diseases 2015; 9: e0003493.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028281" y="2389763"/>
            <a:ext cx="2836528" cy="1909470"/>
            <a:chOff x="6028281" y="2389763"/>
            <a:chExt cx="2836528" cy="1909470"/>
          </a:xfrm>
        </p:grpSpPr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721"/>
            <a:stretch>
              <a:fillRect/>
            </a:stretch>
          </p:blipFill>
          <p:spPr bwMode="auto">
            <a:xfrm>
              <a:off x="6028281" y="2389763"/>
              <a:ext cx="2836528" cy="1909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5818" t="9860" r="4961" b="79899"/>
            <a:stretch>
              <a:fillRect/>
            </a:stretch>
          </p:blipFill>
          <p:spPr bwMode="auto">
            <a:xfrm>
              <a:off x="8249830" y="3155938"/>
              <a:ext cx="563270" cy="377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4"/>
          <p:cNvGrpSpPr/>
          <p:nvPr/>
        </p:nvGrpSpPr>
        <p:grpSpPr>
          <a:xfrm>
            <a:off x="6028281" y="571420"/>
            <a:ext cx="2923167" cy="1767725"/>
            <a:chOff x="4114800" y="3902717"/>
            <a:chExt cx="4083285" cy="2469283"/>
          </a:xfrm>
        </p:grpSpPr>
        <p:grpSp>
          <p:nvGrpSpPr>
            <p:cNvPr id="3" name="Group 2"/>
            <p:cNvGrpSpPr/>
            <p:nvPr/>
          </p:nvGrpSpPr>
          <p:grpSpPr>
            <a:xfrm>
              <a:off x="4114800" y="4212000"/>
              <a:ext cx="3597639" cy="2160000"/>
              <a:chOff x="4114800" y="4212000"/>
              <a:chExt cx="3597639" cy="2160000"/>
            </a:xfrm>
          </p:grpSpPr>
          <p:pic>
            <p:nvPicPr>
              <p:cNvPr id="7" name="Picture 4"/>
              <p:cNvPicPr>
                <a:picLocks noChangeArrowheads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3100" r="33588"/>
              <a:stretch/>
            </p:blipFill>
            <p:spPr bwMode="auto">
              <a:xfrm>
                <a:off x="4114800" y="4212000"/>
                <a:ext cx="3597639" cy="216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8" name="Straight Connector 7"/>
              <p:cNvCxnSpPr/>
              <p:nvPr/>
            </p:nvCxnSpPr>
            <p:spPr>
              <a:xfrm>
                <a:off x="4479423" y="5158615"/>
                <a:ext cx="31320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Down Arrow 12"/>
            <p:cNvSpPr/>
            <p:nvPr/>
          </p:nvSpPr>
          <p:spPr>
            <a:xfrm>
              <a:off x="7808120" y="4171659"/>
              <a:ext cx="268942" cy="2124636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b="1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13991" y="3902717"/>
              <a:ext cx="484094" cy="3092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s-ES_tradnl" sz="1200" b="1" dirty="0">
                  <a:solidFill>
                    <a:srgbClr val="000000"/>
                  </a:solidFill>
                </a:rPr>
                <a:t>[µM] 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2253664" y="3268936"/>
            <a:ext cx="3754397" cy="1153664"/>
            <a:chOff x="2253664" y="3268936"/>
            <a:chExt cx="3754397" cy="1153664"/>
          </a:xfrm>
        </p:grpSpPr>
        <p:sp>
          <p:nvSpPr>
            <p:cNvPr id="17" name="Rectangle 15"/>
            <p:cNvSpPr/>
            <p:nvPr/>
          </p:nvSpPr>
          <p:spPr>
            <a:xfrm>
              <a:off x="2253664" y="3493495"/>
              <a:ext cx="3754397" cy="929105"/>
            </a:xfrm>
            <a:custGeom>
              <a:avLst/>
              <a:gdLst>
                <a:gd name="connsiteX0" fmla="*/ 0 w 3473868"/>
                <a:gd name="connsiteY0" fmla="*/ 0 h 2469154"/>
                <a:gd name="connsiteX1" fmla="*/ 3473868 w 3473868"/>
                <a:gd name="connsiteY1" fmla="*/ 0 h 2469154"/>
                <a:gd name="connsiteX2" fmla="*/ 3473868 w 3473868"/>
                <a:gd name="connsiteY2" fmla="*/ 2469154 h 2469154"/>
                <a:gd name="connsiteX3" fmla="*/ 0 w 3473868"/>
                <a:gd name="connsiteY3" fmla="*/ 2469154 h 2469154"/>
                <a:gd name="connsiteX4" fmla="*/ 0 w 3473868"/>
                <a:gd name="connsiteY4" fmla="*/ 0 h 2469154"/>
                <a:gd name="connsiteX0" fmla="*/ 258584 w 3732452"/>
                <a:gd name="connsiteY0" fmla="*/ 0 h 2469154"/>
                <a:gd name="connsiteX1" fmla="*/ 3732452 w 3732452"/>
                <a:gd name="connsiteY1" fmla="*/ 0 h 2469154"/>
                <a:gd name="connsiteX2" fmla="*/ 3732452 w 3732452"/>
                <a:gd name="connsiteY2" fmla="*/ 2469154 h 2469154"/>
                <a:gd name="connsiteX3" fmla="*/ 258584 w 3732452"/>
                <a:gd name="connsiteY3" fmla="*/ 2469154 h 2469154"/>
                <a:gd name="connsiteX4" fmla="*/ 0 w 3732452"/>
                <a:gd name="connsiteY4" fmla="*/ 1521347 h 2469154"/>
                <a:gd name="connsiteX5" fmla="*/ 258584 w 3732452"/>
                <a:gd name="connsiteY5" fmla="*/ 0 h 2469154"/>
                <a:gd name="connsiteX0" fmla="*/ 258584 w 3732452"/>
                <a:gd name="connsiteY0" fmla="*/ 0 h 2469154"/>
                <a:gd name="connsiteX1" fmla="*/ 3732452 w 3732452"/>
                <a:gd name="connsiteY1" fmla="*/ 0 h 2469154"/>
                <a:gd name="connsiteX2" fmla="*/ 3732452 w 3732452"/>
                <a:gd name="connsiteY2" fmla="*/ 2469154 h 2469154"/>
                <a:gd name="connsiteX3" fmla="*/ 258584 w 3732452"/>
                <a:gd name="connsiteY3" fmla="*/ 2469154 h 2469154"/>
                <a:gd name="connsiteX4" fmla="*/ 0 w 3732452"/>
                <a:gd name="connsiteY4" fmla="*/ 1521347 h 2469154"/>
                <a:gd name="connsiteX5" fmla="*/ 258584 w 3732452"/>
                <a:gd name="connsiteY5" fmla="*/ 0 h 2469154"/>
                <a:gd name="connsiteX0" fmla="*/ 258584 w 3732452"/>
                <a:gd name="connsiteY0" fmla="*/ 0 h 2469154"/>
                <a:gd name="connsiteX1" fmla="*/ 3732452 w 3732452"/>
                <a:gd name="connsiteY1" fmla="*/ 0 h 2469154"/>
                <a:gd name="connsiteX2" fmla="*/ 3732452 w 3732452"/>
                <a:gd name="connsiteY2" fmla="*/ 2469154 h 2469154"/>
                <a:gd name="connsiteX3" fmla="*/ 258584 w 3732452"/>
                <a:gd name="connsiteY3" fmla="*/ 2469154 h 2469154"/>
                <a:gd name="connsiteX4" fmla="*/ 0 w 3732452"/>
                <a:gd name="connsiteY4" fmla="*/ 1521347 h 2469154"/>
                <a:gd name="connsiteX5" fmla="*/ 258584 w 3732452"/>
                <a:gd name="connsiteY5" fmla="*/ 0 h 2469154"/>
                <a:gd name="connsiteX0" fmla="*/ 258584 w 3732452"/>
                <a:gd name="connsiteY0" fmla="*/ 0 h 2469154"/>
                <a:gd name="connsiteX1" fmla="*/ 3732452 w 3732452"/>
                <a:gd name="connsiteY1" fmla="*/ 0 h 2469154"/>
                <a:gd name="connsiteX2" fmla="*/ 3732452 w 3732452"/>
                <a:gd name="connsiteY2" fmla="*/ 2469154 h 2469154"/>
                <a:gd name="connsiteX3" fmla="*/ 258584 w 3732452"/>
                <a:gd name="connsiteY3" fmla="*/ 2469154 h 2469154"/>
                <a:gd name="connsiteX4" fmla="*/ 0 w 3732452"/>
                <a:gd name="connsiteY4" fmla="*/ 1521347 h 2469154"/>
                <a:gd name="connsiteX5" fmla="*/ 258584 w 3732452"/>
                <a:gd name="connsiteY5" fmla="*/ 0 h 2469154"/>
                <a:gd name="connsiteX0" fmla="*/ 280529 w 3754397"/>
                <a:gd name="connsiteY0" fmla="*/ 0 h 2469154"/>
                <a:gd name="connsiteX1" fmla="*/ 3754397 w 3754397"/>
                <a:gd name="connsiteY1" fmla="*/ 0 h 2469154"/>
                <a:gd name="connsiteX2" fmla="*/ 3754397 w 3754397"/>
                <a:gd name="connsiteY2" fmla="*/ 2469154 h 2469154"/>
                <a:gd name="connsiteX3" fmla="*/ 280529 w 3754397"/>
                <a:gd name="connsiteY3" fmla="*/ 2469154 h 2469154"/>
                <a:gd name="connsiteX4" fmla="*/ 0 w 3754397"/>
                <a:gd name="connsiteY4" fmla="*/ 1396988 h 2469154"/>
                <a:gd name="connsiteX5" fmla="*/ 280529 w 3754397"/>
                <a:gd name="connsiteY5" fmla="*/ 0 h 2469154"/>
                <a:gd name="connsiteX0" fmla="*/ 280529 w 3754397"/>
                <a:gd name="connsiteY0" fmla="*/ 0 h 2469154"/>
                <a:gd name="connsiteX1" fmla="*/ 3754397 w 3754397"/>
                <a:gd name="connsiteY1" fmla="*/ 0 h 2469154"/>
                <a:gd name="connsiteX2" fmla="*/ 3754397 w 3754397"/>
                <a:gd name="connsiteY2" fmla="*/ 2469154 h 2469154"/>
                <a:gd name="connsiteX3" fmla="*/ 280529 w 3754397"/>
                <a:gd name="connsiteY3" fmla="*/ 2469154 h 2469154"/>
                <a:gd name="connsiteX4" fmla="*/ 0 w 3754397"/>
                <a:gd name="connsiteY4" fmla="*/ 1396988 h 2469154"/>
                <a:gd name="connsiteX5" fmla="*/ 280529 w 3754397"/>
                <a:gd name="connsiteY5" fmla="*/ 0 h 2469154"/>
                <a:gd name="connsiteX0" fmla="*/ 280529 w 3754397"/>
                <a:gd name="connsiteY0" fmla="*/ 0 h 2469154"/>
                <a:gd name="connsiteX1" fmla="*/ 3754397 w 3754397"/>
                <a:gd name="connsiteY1" fmla="*/ 0 h 2469154"/>
                <a:gd name="connsiteX2" fmla="*/ 3754397 w 3754397"/>
                <a:gd name="connsiteY2" fmla="*/ 2469154 h 2469154"/>
                <a:gd name="connsiteX3" fmla="*/ 280529 w 3754397"/>
                <a:gd name="connsiteY3" fmla="*/ 2469154 h 2469154"/>
                <a:gd name="connsiteX4" fmla="*/ 0 w 3754397"/>
                <a:gd name="connsiteY4" fmla="*/ 1396988 h 2469154"/>
                <a:gd name="connsiteX5" fmla="*/ 280529 w 3754397"/>
                <a:gd name="connsiteY5" fmla="*/ 0 h 2469154"/>
                <a:gd name="connsiteX0" fmla="*/ 280529 w 3754397"/>
                <a:gd name="connsiteY0" fmla="*/ 0 h 2469154"/>
                <a:gd name="connsiteX1" fmla="*/ 3754397 w 3754397"/>
                <a:gd name="connsiteY1" fmla="*/ 0 h 2469154"/>
                <a:gd name="connsiteX2" fmla="*/ 3754397 w 3754397"/>
                <a:gd name="connsiteY2" fmla="*/ 2469154 h 2469154"/>
                <a:gd name="connsiteX3" fmla="*/ 280529 w 3754397"/>
                <a:gd name="connsiteY3" fmla="*/ 2469154 h 2469154"/>
                <a:gd name="connsiteX4" fmla="*/ 0 w 3754397"/>
                <a:gd name="connsiteY4" fmla="*/ 1396988 h 2469154"/>
                <a:gd name="connsiteX5" fmla="*/ 280529 w 3754397"/>
                <a:gd name="connsiteY5" fmla="*/ 0 h 246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4397" h="2469154">
                  <a:moveTo>
                    <a:pt x="280529" y="0"/>
                  </a:moveTo>
                  <a:lnTo>
                    <a:pt x="3754397" y="0"/>
                  </a:lnTo>
                  <a:lnTo>
                    <a:pt x="3754397" y="2469154"/>
                  </a:lnTo>
                  <a:lnTo>
                    <a:pt x="280529" y="2469154"/>
                  </a:lnTo>
                  <a:cubicBezTo>
                    <a:pt x="277240" y="2150780"/>
                    <a:pt x="3289" y="1715362"/>
                    <a:pt x="0" y="1396988"/>
                  </a:cubicBezTo>
                  <a:cubicBezTo>
                    <a:pt x="481216" y="867926"/>
                    <a:pt x="194334" y="507116"/>
                    <a:pt x="280529" y="0"/>
                  </a:cubicBezTo>
                  <a:close/>
                </a:path>
              </a:pathLst>
            </a:custGeom>
            <a:solidFill>
              <a:srgbClr val="F1F9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5"/>
            <p:cNvSpPr/>
            <p:nvPr/>
          </p:nvSpPr>
          <p:spPr>
            <a:xfrm>
              <a:off x="4130862" y="3268936"/>
              <a:ext cx="1845710" cy="929105"/>
            </a:xfrm>
            <a:custGeom>
              <a:avLst/>
              <a:gdLst>
                <a:gd name="connsiteX0" fmla="*/ 0 w 3473868"/>
                <a:gd name="connsiteY0" fmla="*/ 0 h 2469154"/>
                <a:gd name="connsiteX1" fmla="*/ 3473868 w 3473868"/>
                <a:gd name="connsiteY1" fmla="*/ 0 h 2469154"/>
                <a:gd name="connsiteX2" fmla="*/ 3473868 w 3473868"/>
                <a:gd name="connsiteY2" fmla="*/ 2469154 h 2469154"/>
                <a:gd name="connsiteX3" fmla="*/ 0 w 3473868"/>
                <a:gd name="connsiteY3" fmla="*/ 2469154 h 2469154"/>
                <a:gd name="connsiteX4" fmla="*/ 0 w 3473868"/>
                <a:gd name="connsiteY4" fmla="*/ 0 h 2469154"/>
                <a:gd name="connsiteX0" fmla="*/ 258584 w 3732452"/>
                <a:gd name="connsiteY0" fmla="*/ 0 h 2469154"/>
                <a:gd name="connsiteX1" fmla="*/ 3732452 w 3732452"/>
                <a:gd name="connsiteY1" fmla="*/ 0 h 2469154"/>
                <a:gd name="connsiteX2" fmla="*/ 3732452 w 3732452"/>
                <a:gd name="connsiteY2" fmla="*/ 2469154 h 2469154"/>
                <a:gd name="connsiteX3" fmla="*/ 258584 w 3732452"/>
                <a:gd name="connsiteY3" fmla="*/ 2469154 h 2469154"/>
                <a:gd name="connsiteX4" fmla="*/ 0 w 3732452"/>
                <a:gd name="connsiteY4" fmla="*/ 1521347 h 2469154"/>
                <a:gd name="connsiteX5" fmla="*/ 258584 w 3732452"/>
                <a:gd name="connsiteY5" fmla="*/ 0 h 2469154"/>
                <a:gd name="connsiteX0" fmla="*/ 258584 w 3732452"/>
                <a:gd name="connsiteY0" fmla="*/ 0 h 2469154"/>
                <a:gd name="connsiteX1" fmla="*/ 3732452 w 3732452"/>
                <a:gd name="connsiteY1" fmla="*/ 0 h 2469154"/>
                <a:gd name="connsiteX2" fmla="*/ 3732452 w 3732452"/>
                <a:gd name="connsiteY2" fmla="*/ 2469154 h 2469154"/>
                <a:gd name="connsiteX3" fmla="*/ 258584 w 3732452"/>
                <a:gd name="connsiteY3" fmla="*/ 2469154 h 2469154"/>
                <a:gd name="connsiteX4" fmla="*/ 0 w 3732452"/>
                <a:gd name="connsiteY4" fmla="*/ 1521347 h 2469154"/>
                <a:gd name="connsiteX5" fmla="*/ 258584 w 3732452"/>
                <a:gd name="connsiteY5" fmla="*/ 0 h 2469154"/>
                <a:gd name="connsiteX0" fmla="*/ 258584 w 3732452"/>
                <a:gd name="connsiteY0" fmla="*/ 0 h 2469154"/>
                <a:gd name="connsiteX1" fmla="*/ 3732452 w 3732452"/>
                <a:gd name="connsiteY1" fmla="*/ 0 h 2469154"/>
                <a:gd name="connsiteX2" fmla="*/ 3732452 w 3732452"/>
                <a:gd name="connsiteY2" fmla="*/ 2469154 h 2469154"/>
                <a:gd name="connsiteX3" fmla="*/ 258584 w 3732452"/>
                <a:gd name="connsiteY3" fmla="*/ 2469154 h 2469154"/>
                <a:gd name="connsiteX4" fmla="*/ 0 w 3732452"/>
                <a:gd name="connsiteY4" fmla="*/ 1521347 h 2469154"/>
                <a:gd name="connsiteX5" fmla="*/ 258584 w 3732452"/>
                <a:gd name="connsiteY5" fmla="*/ 0 h 2469154"/>
                <a:gd name="connsiteX0" fmla="*/ 258584 w 3732452"/>
                <a:gd name="connsiteY0" fmla="*/ 0 h 2469154"/>
                <a:gd name="connsiteX1" fmla="*/ 3732452 w 3732452"/>
                <a:gd name="connsiteY1" fmla="*/ 0 h 2469154"/>
                <a:gd name="connsiteX2" fmla="*/ 3732452 w 3732452"/>
                <a:gd name="connsiteY2" fmla="*/ 2469154 h 2469154"/>
                <a:gd name="connsiteX3" fmla="*/ 258584 w 3732452"/>
                <a:gd name="connsiteY3" fmla="*/ 2469154 h 2469154"/>
                <a:gd name="connsiteX4" fmla="*/ 0 w 3732452"/>
                <a:gd name="connsiteY4" fmla="*/ 1521347 h 2469154"/>
                <a:gd name="connsiteX5" fmla="*/ 258584 w 3732452"/>
                <a:gd name="connsiteY5" fmla="*/ 0 h 2469154"/>
                <a:gd name="connsiteX0" fmla="*/ 280529 w 3754397"/>
                <a:gd name="connsiteY0" fmla="*/ 0 h 2469154"/>
                <a:gd name="connsiteX1" fmla="*/ 3754397 w 3754397"/>
                <a:gd name="connsiteY1" fmla="*/ 0 h 2469154"/>
                <a:gd name="connsiteX2" fmla="*/ 3754397 w 3754397"/>
                <a:gd name="connsiteY2" fmla="*/ 2469154 h 2469154"/>
                <a:gd name="connsiteX3" fmla="*/ 280529 w 3754397"/>
                <a:gd name="connsiteY3" fmla="*/ 2469154 h 2469154"/>
                <a:gd name="connsiteX4" fmla="*/ 0 w 3754397"/>
                <a:gd name="connsiteY4" fmla="*/ 1396988 h 2469154"/>
                <a:gd name="connsiteX5" fmla="*/ 280529 w 3754397"/>
                <a:gd name="connsiteY5" fmla="*/ 0 h 2469154"/>
                <a:gd name="connsiteX0" fmla="*/ 280529 w 3754397"/>
                <a:gd name="connsiteY0" fmla="*/ 0 h 2469154"/>
                <a:gd name="connsiteX1" fmla="*/ 3754397 w 3754397"/>
                <a:gd name="connsiteY1" fmla="*/ 0 h 2469154"/>
                <a:gd name="connsiteX2" fmla="*/ 3754397 w 3754397"/>
                <a:gd name="connsiteY2" fmla="*/ 2469154 h 2469154"/>
                <a:gd name="connsiteX3" fmla="*/ 280529 w 3754397"/>
                <a:gd name="connsiteY3" fmla="*/ 2469154 h 2469154"/>
                <a:gd name="connsiteX4" fmla="*/ 0 w 3754397"/>
                <a:gd name="connsiteY4" fmla="*/ 1396988 h 2469154"/>
                <a:gd name="connsiteX5" fmla="*/ 280529 w 3754397"/>
                <a:gd name="connsiteY5" fmla="*/ 0 h 2469154"/>
                <a:gd name="connsiteX0" fmla="*/ 280529 w 3754397"/>
                <a:gd name="connsiteY0" fmla="*/ 0 h 2469154"/>
                <a:gd name="connsiteX1" fmla="*/ 3754397 w 3754397"/>
                <a:gd name="connsiteY1" fmla="*/ 0 h 2469154"/>
                <a:gd name="connsiteX2" fmla="*/ 3754397 w 3754397"/>
                <a:gd name="connsiteY2" fmla="*/ 2469154 h 2469154"/>
                <a:gd name="connsiteX3" fmla="*/ 280529 w 3754397"/>
                <a:gd name="connsiteY3" fmla="*/ 2469154 h 2469154"/>
                <a:gd name="connsiteX4" fmla="*/ 0 w 3754397"/>
                <a:gd name="connsiteY4" fmla="*/ 1396988 h 2469154"/>
                <a:gd name="connsiteX5" fmla="*/ 280529 w 3754397"/>
                <a:gd name="connsiteY5" fmla="*/ 0 h 2469154"/>
                <a:gd name="connsiteX0" fmla="*/ 280529 w 3754397"/>
                <a:gd name="connsiteY0" fmla="*/ 0 h 2469154"/>
                <a:gd name="connsiteX1" fmla="*/ 3754397 w 3754397"/>
                <a:gd name="connsiteY1" fmla="*/ 0 h 2469154"/>
                <a:gd name="connsiteX2" fmla="*/ 3754397 w 3754397"/>
                <a:gd name="connsiteY2" fmla="*/ 2469154 h 2469154"/>
                <a:gd name="connsiteX3" fmla="*/ 280529 w 3754397"/>
                <a:gd name="connsiteY3" fmla="*/ 2469154 h 2469154"/>
                <a:gd name="connsiteX4" fmla="*/ 0 w 3754397"/>
                <a:gd name="connsiteY4" fmla="*/ 1396988 h 2469154"/>
                <a:gd name="connsiteX5" fmla="*/ 280529 w 3754397"/>
                <a:gd name="connsiteY5" fmla="*/ 0 h 246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4397" h="2469154">
                  <a:moveTo>
                    <a:pt x="280529" y="0"/>
                  </a:moveTo>
                  <a:lnTo>
                    <a:pt x="3754397" y="0"/>
                  </a:lnTo>
                  <a:lnTo>
                    <a:pt x="3754397" y="2469154"/>
                  </a:lnTo>
                  <a:lnTo>
                    <a:pt x="280529" y="2469154"/>
                  </a:lnTo>
                  <a:cubicBezTo>
                    <a:pt x="277240" y="2150780"/>
                    <a:pt x="3289" y="1715362"/>
                    <a:pt x="0" y="1396988"/>
                  </a:cubicBezTo>
                  <a:cubicBezTo>
                    <a:pt x="481216" y="867926"/>
                    <a:pt x="194334" y="507116"/>
                    <a:pt x="280529" y="0"/>
                  </a:cubicBezTo>
                  <a:close/>
                </a:path>
              </a:pathLst>
            </a:custGeom>
            <a:solidFill>
              <a:srgbClr val="F1F9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52882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Content Placeholder 3" descr="http://img.medicalxpress.com/newman/gfx/news/hires/2015/1-whatischagas.jpg"/>
          <p:cNvPicPr>
            <a:picLocks noGrp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2"/>
          <a:stretch/>
        </p:blipFill>
        <p:spPr bwMode="auto">
          <a:xfrm>
            <a:off x="1155315" y="497069"/>
            <a:ext cx="6833370" cy="46693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en-US" dirty="0">
                <a:latin typeface="Helvetica Neue" panose="02000403000000020004" pitchFamily="50" charset="0"/>
              </a:rPr>
              <a:t>Methods – Protozoa dynamics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674425" y="1036922"/>
            <a:ext cx="1538969" cy="760639"/>
            <a:chOff x="979679" y="1123069"/>
            <a:chExt cx="2051958" cy="1014185"/>
          </a:xfrm>
        </p:grpSpPr>
        <p:sp>
          <p:nvSpPr>
            <p:cNvPr id="118" name="Oval 117"/>
            <p:cNvSpPr/>
            <p:nvPr/>
          </p:nvSpPr>
          <p:spPr bwMode="auto">
            <a:xfrm>
              <a:off x="979679" y="1146654"/>
              <a:ext cx="1270000" cy="99060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35731" indent="-135731" algn="ctr" defTabSz="685800" eaLnBrk="0" hangingPunct="0">
                <a:buClr>
                  <a:prstClr val="white"/>
                </a:buClr>
                <a:buFont typeface="Arial" pitchFamily="34" charset="0"/>
                <a:buChar char="–"/>
                <a:defRPr/>
              </a:pPr>
              <a:endParaRPr lang="en-GB" sz="900" b="1" kern="0" dirty="0">
                <a:solidFill>
                  <a:sysClr val="windowText" lastClr="000000"/>
                </a:solidFill>
                <a:latin typeface="Arial"/>
              </a:endParaRPr>
            </a:p>
            <a:p>
              <a:pPr marL="135731" indent="-135731" algn="ctr" defTabSz="685800" eaLnBrk="0" hangingPunct="0">
                <a:buClr>
                  <a:prstClr val="white"/>
                </a:buClr>
                <a:defRPr/>
              </a:pPr>
              <a:r>
                <a:rPr lang="en-GB" sz="900" b="1" kern="0" dirty="0">
                  <a:solidFill>
                    <a:sysClr val="windowText" lastClr="000000"/>
                  </a:solidFill>
                  <a:latin typeface="Arial"/>
                </a:rPr>
                <a:t>H9c2</a:t>
              </a:r>
            </a:p>
          </p:txBody>
        </p:sp>
        <p:cxnSp>
          <p:nvCxnSpPr>
            <p:cNvPr id="128" name="Shape 141"/>
            <p:cNvCxnSpPr>
              <a:stCxn id="118" idx="7"/>
              <a:endCxn id="118" idx="6"/>
            </p:cNvCxnSpPr>
            <p:nvPr/>
          </p:nvCxnSpPr>
          <p:spPr>
            <a:xfrm rot="16200000" flipH="1">
              <a:off x="1981570" y="1373847"/>
              <a:ext cx="350230" cy="185987"/>
            </a:xfrm>
            <a:prstGeom prst="curvedConnector4">
              <a:avLst>
                <a:gd name="adj1" fmla="val -48673"/>
                <a:gd name="adj2" fmla="val 273637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31" name="TextBox 130"/>
            <p:cNvSpPr txBox="1"/>
            <p:nvPr/>
          </p:nvSpPr>
          <p:spPr>
            <a:xfrm>
              <a:off x="2617980" y="1123069"/>
              <a:ext cx="41365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>
                <a:buClr>
                  <a:prstClr val="black"/>
                </a:buClr>
              </a:pPr>
              <a:r>
                <a:rPr lang="en-GB" sz="900" dirty="0">
                  <a:solidFill>
                    <a:sysClr val="windowText" lastClr="000000"/>
                  </a:solidFill>
                  <a:latin typeface="Calibri" panose="020F0502020204030204"/>
                </a:rPr>
                <a:t>K</a:t>
              </a:r>
              <a:r>
                <a:rPr lang="en-GB" sz="900" baseline="-25000" dirty="0">
                  <a:solidFill>
                    <a:sysClr val="windowText" lastClr="000000"/>
                  </a:solidFill>
                  <a:latin typeface="Calibri" panose="020F0502020204030204"/>
                </a:rPr>
                <a:t>in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876658" y="1815942"/>
            <a:ext cx="1108772" cy="427809"/>
            <a:chOff x="5249322" y="2161764"/>
            <a:chExt cx="1478363" cy="570412"/>
          </a:xfrm>
        </p:grpSpPr>
        <p:sp>
          <p:nvSpPr>
            <p:cNvPr id="130" name="Right Arrow 22"/>
            <p:cNvSpPr/>
            <p:nvPr/>
          </p:nvSpPr>
          <p:spPr bwMode="auto">
            <a:xfrm rot="13083210">
              <a:off x="5249322" y="2381405"/>
              <a:ext cx="623695" cy="299352"/>
            </a:xfrm>
            <a:prstGeom prst="rightArrow">
              <a:avLst/>
            </a:prstGeom>
            <a:solidFill>
              <a:sysClr val="windowText" lastClr="000000"/>
            </a:solidFill>
            <a:ln w="6350" cap="flat" cmpd="sng" algn="ctr">
              <a:noFill/>
              <a:prstDash val="solid"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35731" indent="-135731" algn="ctr" defTabSz="685800" eaLnBrk="0" hangingPunct="0">
                <a:buClr>
                  <a:prstClr val="white"/>
                </a:buClr>
                <a:buFont typeface="Arial" pitchFamily="34" charset="0"/>
                <a:buChar char="–"/>
                <a:defRPr/>
              </a:pPr>
              <a:endParaRPr lang="en-GB" sz="900" b="1" kern="0" dirty="0" err="1">
                <a:solidFill>
                  <a:sysClr val="windowText" lastClr="000000"/>
                </a:solidFill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/>
                <p:cNvSpPr txBox="1"/>
                <p:nvPr/>
              </p:nvSpPr>
              <p:spPr>
                <a:xfrm>
                  <a:off x="5686883" y="2161764"/>
                  <a:ext cx="1040802" cy="5704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28588" indent="-128588">
                    <a:buClr>
                      <a:prstClr val="black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GB" sz="9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GB" sz="9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GB" sz="900" i="1" baseline="-2500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nary>
                        <m:r>
                          <a:rPr lang="en-GB" sz="9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GB" sz="9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9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9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en-GB" sz="900" baseline="-25000" dirty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32" name="TextBox 1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883" y="2161764"/>
                  <a:ext cx="1040802" cy="570412"/>
                </a:xfrm>
                <a:prstGeom prst="rect">
                  <a:avLst/>
                </a:prstGeom>
                <a:blipFill>
                  <a:blip r:embed="rId3"/>
                  <a:stretch>
                    <a:fillRect l="-45313" t="-111429" r="-46094" b="-16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1359173" y="1796337"/>
            <a:ext cx="784484" cy="426369"/>
            <a:chOff x="1892675" y="2135622"/>
            <a:chExt cx="1045979" cy="568492"/>
          </a:xfrm>
        </p:grpSpPr>
        <p:sp>
          <p:nvSpPr>
            <p:cNvPr id="129" name="Right Arrow 21"/>
            <p:cNvSpPr/>
            <p:nvPr/>
          </p:nvSpPr>
          <p:spPr bwMode="auto">
            <a:xfrm rot="9703333">
              <a:off x="1892675" y="2135622"/>
              <a:ext cx="819790" cy="299352"/>
            </a:xfrm>
            <a:prstGeom prst="rightArrow">
              <a:avLst/>
            </a:prstGeom>
            <a:solidFill>
              <a:sysClr val="windowText" lastClr="000000"/>
            </a:solidFill>
            <a:ln w="6350" cap="flat" cmpd="sng" algn="ctr">
              <a:noFill/>
              <a:prstDash val="solid"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35731" indent="-135731" algn="ctr" defTabSz="685800" eaLnBrk="0" hangingPunct="0">
                <a:buClr>
                  <a:prstClr val="white"/>
                </a:buClr>
                <a:buFont typeface="Arial" pitchFamily="34" charset="0"/>
                <a:buChar char="–"/>
                <a:defRPr/>
              </a:pPr>
              <a:endParaRPr lang="en-GB" sz="900" b="1" kern="0" dirty="0" err="1">
                <a:solidFill>
                  <a:sysClr val="windowText" lastClr="000000"/>
                </a:solidFill>
                <a:latin typeface="Arial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2213564" y="2396338"/>
              <a:ext cx="72509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>
                <a:buClr>
                  <a:prstClr val="black"/>
                </a:buClr>
              </a:pPr>
              <a:r>
                <a:rPr lang="en-GB" sz="900" dirty="0" err="1">
                  <a:solidFill>
                    <a:sysClr val="windowText" lastClr="000000"/>
                  </a:solidFill>
                  <a:latin typeface="Calibri" panose="020F0502020204030204"/>
                </a:rPr>
                <a:t>TR∙K</a:t>
              </a:r>
              <a:r>
                <a:rPr lang="en-GB" sz="900" baseline="-25000" dirty="0" err="1">
                  <a:solidFill>
                    <a:sysClr val="windowText" lastClr="000000"/>
                  </a:solidFill>
                  <a:latin typeface="Calibri" panose="020F0502020204030204"/>
                </a:rPr>
                <a:t>reinf</a:t>
              </a:r>
              <a:endParaRPr lang="en-GB" sz="900" baseline="-2500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16712" y="3064079"/>
            <a:ext cx="1638300" cy="742950"/>
            <a:chOff x="6369394" y="3825945"/>
            <a:chExt cx="2184400" cy="990600"/>
          </a:xfrm>
        </p:grpSpPr>
        <p:sp>
          <p:nvSpPr>
            <p:cNvPr id="122" name="Oval 121"/>
            <p:cNvSpPr/>
            <p:nvPr/>
          </p:nvSpPr>
          <p:spPr bwMode="auto">
            <a:xfrm>
              <a:off x="7283794" y="3825945"/>
              <a:ext cx="1270000" cy="99060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35731" indent="-135731" algn="ctr" defTabSz="685800" eaLnBrk="0" hangingPunct="0">
                <a:buClr>
                  <a:prstClr val="white"/>
                </a:buClr>
                <a:buFont typeface="Arial" pitchFamily="34" charset="0"/>
                <a:buChar char="–"/>
                <a:defRPr/>
              </a:pPr>
              <a:endParaRPr lang="en-GB" sz="900" b="1" kern="0" dirty="0">
                <a:solidFill>
                  <a:sysClr val="windowText" lastClr="000000"/>
                </a:solidFill>
                <a:latin typeface="Arial"/>
              </a:endParaRPr>
            </a:p>
            <a:p>
              <a:pPr marL="135731" indent="-135731" algn="ctr" defTabSz="685800" eaLnBrk="0" hangingPunct="0">
                <a:buClr>
                  <a:prstClr val="white"/>
                </a:buClr>
                <a:defRPr/>
              </a:pPr>
              <a:r>
                <a:rPr lang="en-GB" sz="900" b="1" kern="0" dirty="0">
                  <a:solidFill>
                    <a:sysClr val="windowText" lastClr="000000"/>
                  </a:solidFill>
                  <a:latin typeface="Arial"/>
                </a:rPr>
                <a:t>S</a:t>
              </a:r>
              <a:r>
                <a:rPr lang="en-GB" sz="900" b="1" kern="0" baseline="-25000" dirty="0">
                  <a:solidFill>
                    <a:sysClr val="windowText" lastClr="000000"/>
                  </a:solidFill>
                  <a:latin typeface="Arial"/>
                </a:rPr>
                <a:t>4</a:t>
              </a:r>
              <a:endParaRPr lang="en-GB" sz="900" b="1" kern="0" baseline="-25000" dirty="0">
                <a:ln w="19050">
                  <a:noFill/>
                </a:ln>
                <a:solidFill>
                  <a:sysClr val="windowText" lastClr="000000"/>
                </a:solidFill>
                <a:latin typeface="Arial"/>
              </a:endParaRPr>
            </a:p>
          </p:txBody>
        </p:sp>
        <p:cxnSp>
          <p:nvCxnSpPr>
            <p:cNvPr id="127" name="Straight Arrow Connector 126"/>
            <p:cNvCxnSpPr>
              <a:stCxn id="121" idx="6"/>
              <a:endCxn id="122" idx="2"/>
            </p:cNvCxnSpPr>
            <p:nvPr/>
          </p:nvCxnSpPr>
          <p:spPr>
            <a:xfrm>
              <a:off x="6369394" y="4321245"/>
              <a:ext cx="914400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36" name="TextBox 135"/>
            <p:cNvSpPr txBox="1"/>
            <p:nvPr/>
          </p:nvSpPr>
          <p:spPr>
            <a:xfrm>
              <a:off x="6616357" y="4049705"/>
              <a:ext cx="41365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>
                <a:buClr>
                  <a:prstClr val="black"/>
                </a:buClr>
              </a:pPr>
              <a:r>
                <a:rPr lang="en-GB" sz="900" dirty="0">
                  <a:solidFill>
                    <a:sysClr val="windowText" lastClr="000000"/>
                  </a:solidFill>
                  <a:latin typeface="Calibri" panose="020F0502020204030204"/>
                </a:rPr>
                <a:t>K</a:t>
              </a:r>
              <a:r>
                <a:rPr lang="en-GB" sz="900" baseline="-25000" dirty="0">
                  <a:solidFill>
                    <a:sysClr val="windowText" lastClr="000000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211198" y="1094497"/>
            <a:ext cx="1831080" cy="962025"/>
            <a:chOff x="3028709" y="1199836"/>
            <a:chExt cx="2441440" cy="1282700"/>
          </a:xfrm>
        </p:grpSpPr>
        <p:sp>
          <p:nvSpPr>
            <p:cNvPr id="123" name="Oval 122"/>
            <p:cNvSpPr/>
            <p:nvPr/>
          </p:nvSpPr>
          <p:spPr bwMode="auto">
            <a:xfrm>
              <a:off x="3634093" y="1199836"/>
              <a:ext cx="1836056" cy="128270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35731" indent="-135731" algn="ctr" defTabSz="685800" eaLnBrk="0" hangingPunct="0">
                <a:buClr>
                  <a:prstClr val="white"/>
                </a:buClr>
                <a:defRPr/>
              </a:pPr>
              <a:r>
                <a:rPr lang="en-GB" sz="825" b="1" kern="0" dirty="0" err="1">
                  <a:ln w="19050">
                    <a:noFill/>
                  </a:ln>
                  <a:solidFill>
                    <a:sysClr val="windowText" lastClr="000000"/>
                  </a:solidFill>
                  <a:latin typeface="Arial"/>
                </a:rPr>
                <a:t>Trypomastigotes</a:t>
              </a:r>
              <a:endParaRPr lang="en-GB" sz="825" b="1" kern="0" dirty="0">
                <a:ln w="19050">
                  <a:noFill/>
                </a:ln>
                <a:solidFill>
                  <a:sysClr val="windowText" lastClr="000000"/>
                </a:solidFill>
                <a:latin typeface="Arial"/>
              </a:endParaRPr>
            </a:p>
            <a:p>
              <a:pPr marL="135731" indent="-135731" algn="ctr" defTabSz="685800" eaLnBrk="0" hangingPunct="0">
                <a:buClr>
                  <a:prstClr val="white"/>
                </a:buClr>
                <a:defRPr/>
              </a:pPr>
              <a:r>
                <a:rPr lang="en-GB" sz="825" b="1" kern="0" dirty="0">
                  <a:ln w="19050">
                    <a:noFill/>
                  </a:ln>
                  <a:solidFill>
                    <a:sysClr val="windowText" lastClr="000000"/>
                  </a:solidFill>
                  <a:latin typeface="Arial"/>
                </a:rPr>
                <a:t>(TR)</a:t>
              </a:r>
            </a:p>
          </p:txBody>
        </p:sp>
        <p:cxnSp>
          <p:nvCxnSpPr>
            <p:cNvPr id="137" name="Straight Arrow Connector 136"/>
            <p:cNvCxnSpPr>
              <a:stCxn id="123" idx="2"/>
            </p:cNvCxnSpPr>
            <p:nvPr/>
          </p:nvCxnSpPr>
          <p:spPr>
            <a:xfrm flipH="1">
              <a:off x="3031753" y="1841186"/>
              <a:ext cx="602340" cy="21317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38" name="TextBox 137"/>
            <p:cNvSpPr txBox="1"/>
            <p:nvPr/>
          </p:nvSpPr>
          <p:spPr>
            <a:xfrm>
              <a:off x="3028709" y="1585179"/>
              <a:ext cx="573315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>
                <a:buClr>
                  <a:prstClr val="black"/>
                </a:buClr>
              </a:pPr>
              <a:r>
                <a:rPr lang="en-GB" sz="900" dirty="0" err="1">
                  <a:solidFill>
                    <a:sysClr val="windowText" lastClr="000000"/>
                  </a:solidFill>
                  <a:latin typeface="Calibri" panose="020F0502020204030204"/>
                </a:rPr>
                <a:t>K</a:t>
              </a:r>
              <a:r>
                <a:rPr lang="en-GB" sz="900" baseline="-25000" dirty="0" err="1">
                  <a:solidFill>
                    <a:sysClr val="windowText" lastClr="000000"/>
                  </a:solidFill>
                  <a:latin typeface="Calibri" panose="020F0502020204030204"/>
                </a:rPr>
                <a:t>reinf</a:t>
              </a:r>
              <a:endParaRPr lang="en-GB" sz="900" baseline="-2500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907917" y="3875663"/>
            <a:ext cx="4548781" cy="530612"/>
            <a:chOff x="2624334" y="4908056"/>
            <a:chExt cx="6065041" cy="707483"/>
          </a:xfrm>
        </p:grpSpPr>
        <p:sp>
          <p:nvSpPr>
            <p:cNvPr id="139" name="Left Brace 138"/>
            <p:cNvSpPr/>
            <p:nvPr/>
          </p:nvSpPr>
          <p:spPr>
            <a:xfrm rot="16200000">
              <a:off x="5501997" y="2030393"/>
              <a:ext cx="309716" cy="6065041"/>
            </a:xfrm>
            <a:prstGeom prst="leftBrace">
              <a:avLst>
                <a:gd name="adj1" fmla="val 55952"/>
                <a:gd name="adj2" fmla="val 50000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GB" sz="1350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4208346" y="5307763"/>
              <a:ext cx="309060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 algn="ctr">
                <a:buClr>
                  <a:prstClr val="black"/>
                </a:buClr>
              </a:pPr>
              <a:r>
                <a:rPr lang="en-GB" sz="900" dirty="0">
                  <a:solidFill>
                    <a:sysClr val="windowText" lastClr="000000"/>
                  </a:solidFill>
                  <a:latin typeface="Calibri" panose="020F0502020204030204"/>
                </a:rPr>
                <a:t>Intracellular parasite growth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93380" y="2688381"/>
            <a:ext cx="1623331" cy="1118648"/>
            <a:chOff x="4204953" y="3325014"/>
            <a:chExt cx="2164441" cy="1491531"/>
          </a:xfrm>
        </p:grpSpPr>
        <p:sp>
          <p:nvSpPr>
            <p:cNvPr id="121" name="Oval 120"/>
            <p:cNvSpPr/>
            <p:nvPr/>
          </p:nvSpPr>
          <p:spPr bwMode="auto">
            <a:xfrm>
              <a:off x="5099394" y="3825945"/>
              <a:ext cx="1270000" cy="99060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35731" indent="-135731" algn="ctr" defTabSz="685800" eaLnBrk="0" hangingPunct="0">
                <a:buClr>
                  <a:prstClr val="white"/>
                </a:buClr>
                <a:buFont typeface="Arial" pitchFamily="34" charset="0"/>
                <a:buChar char="–"/>
                <a:defRPr/>
              </a:pPr>
              <a:endParaRPr lang="en-GB" sz="900" b="1" kern="0" dirty="0">
                <a:solidFill>
                  <a:sysClr val="windowText" lastClr="000000"/>
                </a:solidFill>
                <a:latin typeface="Arial"/>
              </a:endParaRPr>
            </a:p>
            <a:p>
              <a:pPr marL="135731" indent="-135731" algn="ctr" defTabSz="685800" eaLnBrk="0" hangingPunct="0">
                <a:buClr>
                  <a:prstClr val="white"/>
                </a:buClr>
                <a:defRPr/>
              </a:pPr>
              <a:r>
                <a:rPr lang="en-GB" sz="900" b="1" kern="0" dirty="0">
                  <a:ln w="19050">
                    <a:noFill/>
                  </a:ln>
                  <a:solidFill>
                    <a:sysClr val="windowText" lastClr="000000"/>
                  </a:solidFill>
                  <a:latin typeface="Arial"/>
                </a:rPr>
                <a:t>S</a:t>
              </a:r>
              <a:r>
                <a:rPr lang="en-GB" sz="900" b="1" kern="0" baseline="-25000" dirty="0">
                  <a:ln w="19050">
                    <a:noFill/>
                  </a:ln>
                  <a:solidFill>
                    <a:sysClr val="windowText" lastClr="000000"/>
                  </a:solidFill>
                  <a:latin typeface="Arial"/>
                </a:rPr>
                <a:t>i</a:t>
              </a:r>
            </a:p>
          </p:txBody>
        </p:sp>
        <p:cxnSp>
          <p:nvCxnSpPr>
            <p:cNvPr id="126" name="Straight Arrow Connector 125"/>
            <p:cNvCxnSpPr>
              <a:stCxn id="120" idx="6"/>
              <a:endCxn id="121" idx="2"/>
            </p:cNvCxnSpPr>
            <p:nvPr/>
          </p:nvCxnSpPr>
          <p:spPr>
            <a:xfrm flipV="1">
              <a:off x="4204953" y="4321245"/>
              <a:ext cx="894441" cy="5444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35" name="TextBox 134"/>
            <p:cNvSpPr txBox="1"/>
            <p:nvPr/>
          </p:nvSpPr>
          <p:spPr>
            <a:xfrm>
              <a:off x="4446676" y="4026721"/>
              <a:ext cx="41365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>
                <a:buClr>
                  <a:prstClr val="black"/>
                </a:buClr>
              </a:pPr>
              <a:r>
                <a:rPr lang="en-GB" sz="900" dirty="0">
                  <a:solidFill>
                    <a:sysClr val="windowText" lastClr="000000"/>
                  </a:solidFill>
                  <a:latin typeface="Calibri" panose="020F0502020204030204"/>
                </a:rPr>
                <a:t>K</a:t>
              </a:r>
              <a:r>
                <a:rPr lang="en-GB" sz="900" baseline="-25000" dirty="0">
                  <a:solidFill>
                    <a:sysClr val="windowText" lastClr="000000"/>
                  </a:solidFill>
                  <a:latin typeface="Calibri" panose="020F0502020204030204"/>
                </a:rPr>
                <a:t>1</a:t>
              </a:r>
            </a:p>
          </p:txBody>
        </p:sp>
        <p:cxnSp>
          <p:nvCxnSpPr>
            <p:cNvPr id="150" name="Straight Arrow Connector 149"/>
            <p:cNvCxnSpPr/>
            <p:nvPr/>
          </p:nvCxnSpPr>
          <p:spPr>
            <a:xfrm flipH="1" flipV="1">
              <a:off x="5039715" y="3464704"/>
              <a:ext cx="494908" cy="35897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51" name="TextBox 150"/>
            <p:cNvSpPr txBox="1"/>
            <p:nvPr/>
          </p:nvSpPr>
          <p:spPr>
            <a:xfrm>
              <a:off x="5287168" y="3325014"/>
              <a:ext cx="534641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>
                <a:buClr>
                  <a:prstClr val="black"/>
                </a:buClr>
              </a:pPr>
              <a:r>
                <a:rPr lang="en-GB" sz="900" dirty="0" err="1">
                  <a:solidFill>
                    <a:sysClr val="windowText" lastClr="000000"/>
                  </a:solidFill>
                  <a:latin typeface="Calibri" panose="020F0502020204030204"/>
                </a:rPr>
                <a:t>K</a:t>
              </a:r>
              <a:r>
                <a:rPr lang="en-GB" sz="900" baseline="-25000" dirty="0" err="1">
                  <a:solidFill>
                    <a:sysClr val="windowText" lastClr="000000"/>
                  </a:solidFill>
                  <a:latin typeface="Calibri" panose="020F0502020204030204"/>
                </a:rPr>
                <a:t>out</a:t>
              </a:r>
              <a:endParaRPr lang="en-GB" sz="900" baseline="-2500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96037" y="1797560"/>
            <a:ext cx="1330889" cy="1352551"/>
            <a:chOff x="475161" y="2137253"/>
            <a:chExt cx="1774518" cy="1803401"/>
          </a:xfrm>
        </p:grpSpPr>
        <p:sp>
          <p:nvSpPr>
            <p:cNvPr id="119" name="Oval 118"/>
            <p:cNvSpPr/>
            <p:nvPr/>
          </p:nvSpPr>
          <p:spPr bwMode="auto">
            <a:xfrm>
              <a:off x="979679" y="2950054"/>
              <a:ext cx="1270000" cy="99060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35731" indent="-135731" algn="ctr" defTabSz="685800" eaLnBrk="0" hangingPunct="0">
                <a:buClr>
                  <a:prstClr val="white"/>
                </a:buClr>
                <a:buFont typeface="Arial" pitchFamily="34" charset="0"/>
                <a:buChar char="–"/>
                <a:defRPr/>
              </a:pPr>
              <a:endParaRPr lang="en-GB" sz="900" b="1" kern="0" dirty="0">
                <a:solidFill>
                  <a:sysClr val="windowText" lastClr="000000"/>
                </a:solidFill>
                <a:latin typeface="Arial"/>
              </a:endParaRPr>
            </a:p>
            <a:p>
              <a:pPr marL="135731" indent="-135731" algn="ctr" defTabSz="685800" eaLnBrk="0" hangingPunct="0">
                <a:buClr>
                  <a:prstClr val="white"/>
                </a:buClr>
                <a:defRPr/>
              </a:pPr>
              <a:r>
                <a:rPr lang="en-GB" sz="900" b="1" kern="0" dirty="0">
                  <a:ln w="19050">
                    <a:noFill/>
                  </a:ln>
                  <a:solidFill>
                    <a:sysClr val="windowText" lastClr="000000"/>
                  </a:solidFill>
                  <a:latin typeface="Arial"/>
                </a:rPr>
                <a:t>iH9c2</a:t>
              </a:r>
            </a:p>
          </p:txBody>
        </p:sp>
        <p:cxnSp>
          <p:nvCxnSpPr>
            <p:cNvPr id="124" name="Straight Arrow Connector 123"/>
            <p:cNvCxnSpPr>
              <a:stCxn id="118" idx="4"/>
              <a:endCxn id="119" idx="0"/>
            </p:cNvCxnSpPr>
            <p:nvPr/>
          </p:nvCxnSpPr>
          <p:spPr>
            <a:xfrm>
              <a:off x="1614678" y="2137253"/>
              <a:ext cx="1" cy="81280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154" name="Straight Arrow Connector 153"/>
            <p:cNvCxnSpPr/>
            <p:nvPr/>
          </p:nvCxnSpPr>
          <p:spPr>
            <a:xfrm flipH="1" flipV="1">
              <a:off x="475161" y="2995285"/>
              <a:ext cx="494908" cy="35897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55" name="TextBox 154"/>
            <p:cNvSpPr txBox="1"/>
            <p:nvPr/>
          </p:nvSpPr>
          <p:spPr>
            <a:xfrm>
              <a:off x="653773" y="2901101"/>
              <a:ext cx="48557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>
                <a:buClr>
                  <a:prstClr val="black"/>
                </a:buClr>
              </a:pPr>
              <a:r>
                <a:rPr lang="en-GB" sz="900" dirty="0" err="1">
                  <a:solidFill>
                    <a:sysClr val="windowText" lastClr="000000"/>
                  </a:solidFill>
                  <a:latin typeface="Calibri" panose="020F0502020204030204"/>
                </a:rPr>
                <a:t>K</a:t>
              </a:r>
              <a:r>
                <a:rPr lang="en-GB" sz="900" baseline="-25000" dirty="0" err="1">
                  <a:solidFill>
                    <a:sysClr val="windowText" lastClr="000000"/>
                  </a:solidFill>
                  <a:latin typeface="Calibri" panose="020F0502020204030204"/>
                </a:rPr>
                <a:t>out</a:t>
              </a:r>
              <a:endParaRPr lang="en-GB" sz="900" baseline="-2500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487436" y="2739565"/>
            <a:ext cx="1605945" cy="1071547"/>
            <a:chOff x="2063692" y="3393259"/>
            <a:chExt cx="2141259" cy="1428729"/>
          </a:xfrm>
        </p:grpSpPr>
        <p:cxnSp>
          <p:nvCxnSpPr>
            <p:cNvPr id="152" name="Straight Arrow Connector 151"/>
            <p:cNvCxnSpPr/>
            <p:nvPr/>
          </p:nvCxnSpPr>
          <p:spPr>
            <a:xfrm flipH="1" flipV="1">
              <a:off x="2926367" y="3487444"/>
              <a:ext cx="494908" cy="35897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53" name="TextBox 152"/>
            <p:cNvSpPr txBox="1"/>
            <p:nvPr/>
          </p:nvSpPr>
          <p:spPr>
            <a:xfrm>
              <a:off x="3147865" y="3393259"/>
              <a:ext cx="52086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>
                <a:buClr>
                  <a:prstClr val="black"/>
                </a:buClr>
              </a:pPr>
              <a:r>
                <a:rPr lang="en-GB" sz="900" dirty="0" err="1">
                  <a:solidFill>
                    <a:sysClr val="windowText" lastClr="000000"/>
                  </a:solidFill>
                  <a:latin typeface="Calibri" panose="020F0502020204030204"/>
                </a:rPr>
                <a:t>K</a:t>
              </a:r>
              <a:r>
                <a:rPr lang="en-GB" sz="900" baseline="-25000" dirty="0" err="1">
                  <a:solidFill>
                    <a:sysClr val="windowText" lastClr="000000"/>
                  </a:solidFill>
                  <a:latin typeface="Calibri" panose="020F0502020204030204"/>
                </a:rPr>
                <a:t>out</a:t>
              </a:r>
              <a:endParaRPr lang="en-GB" sz="900" baseline="-2500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20" name="Oval 119"/>
            <p:cNvSpPr/>
            <p:nvPr/>
          </p:nvSpPr>
          <p:spPr bwMode="auto">
            <a:xfrm>
              <a:off x="2934951" y="3831388"/>
              <a:ext cx="1270000" cy="99060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35731" indent="-135731" algn="ctr" defTabSz="685800" eaLnBrk="0" hangingPunct="0">
                <a:buClr>
                  <a:prstClr val="white"/>
                </a:buClr>
                <a:buFont typeface="Arial" pitchFamily="34" charset="0"/>
                <a:buChar char="–"/>
                <a:defRPr/>
              </a:pPr>
              <a:endParaRPr lang="en-GB" sz="900" b="1" kern="0" dirty="0">
                <a:solidFill>
                  <a:sysClr val="windowText" lastClr="000000"/>
                </a:solidFill>
                <a:latin typeface="Arial"/>
              </a:endParaRPr>
            </a:p>
            <a:p>
              <a:pPr marL="135731" indent="-135731" algn="ctr" defTabSz="685800" eaLnBrk="0" hangingPunct="0">
                <a:buClr>
                  <a:prstClr val="white"/>
                </a:buClr>
                <a:defRPr/>
              </a:pPr>
              <a:r>
                <a:rPr lang="en-GB" sz="900" b="1" kern="0" dirty="0">
                  <a:ln w="19050">
                    <a:noFill/>
                  </a:ln>
                  <a:solidFill>
                    <a:sysClr val="windowText" lastClr="000000"/>
                  </a:solidFill>
                  <a:latin typeface="Arial"/>
                </a:rPr>
                <a:t>S</a:t>
              </a:r>
              <a:r>
                <a:rPr lang="en-GB" sz="900" b="1" kern="0" baseline="-25000" dirty="0">
                  <a:ln w="19050">
                    <a:noFill/>
                  </a:ln>
                  <a:solidFill>
                    <a:sysClr val="windowText" lastClr="000000"/>
                  </a:solidFill>
                  <a:latin typeface="Arial"/>
                </a:rPr>
                <a:t>1</a:t>
              </a:r>
            </a:p>
          </p:txBody>
        </p:sp>
        <p:cxnSp>
          <p:nvCxnSpPr>
            <p:cNvPr id="125" name="Straight Arrow Connector 124"/>
            <p:cNvCxnSpPr>
              <a:stCxn id="119" idx="5"/>
              <a:endCxn id="120" idx="2"/>
            </p:cNvCxnSpPr>
            <p:nvPr/>
          </p:nvCxnSpPr>
          <p:spPr>
            <a:xfrm>
              <a:off x="2063692" y="3795583"/>
              <a:ext cx="871260" cy="53110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34" name="TextBox 133"/>
            <p:cNvSpPr txBox="1"/>
            <p:nvPr/>
          </p:nvSpPr>
          <p:spPr>
            <a:xfrm>
              <a:off x="2411014" y="3758027"/>
              <a:ext cx="41365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>
                <a:buClr>
                  <a:prstClr val="black"/>
                </a:buClr>
              </a:pPr>
              <a:r>
                <a:rPr lang="en-GB" sz="900" dirty="0">
                  <a:solidFill>
                    <a:sysClr val="windowText" lastClr="000000"/>
                  </a:solidFill>
                  <a:latin typeface="Calibri" panose="020F0502020204030204"/>
                </a:rPr>
                <a:t>K</a:t>
              </a:r>
              <a:r>
                <a:rPr lang="en-GB" sz="900" baseline="-25000" dirty="0">
                  <a:solidFill>
                    <a:sysClr val="windowText" lastClr="000000"/>
                  </a:solidFill>
                  <a:latin typeface="Calibri" panose="020F0502020204030204"/>
                </a:rPr>
                <a:t>2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26926" y="1081771"/>
            <a:ext cx="4774575" cy="1964484"/>
            <a:chOff x="2249680" y="1182868"/>
            <a:chExt cx="6366100" cy="2619312"/>
          </a:xfrm>
        </p:grpSpPr>
        <p:sp>
          <p:nvSpPr>
            <p:cNvPr id="141" name="Oval 140"/>
            <p:cNvSpPr/>
            <p:nvPr/>
          </p:nvSpPr>
          <p:spPr bwMode="auto">
            <a:xfrm>
              <a:off x="6779724" y="1202217"/>
              <a:ext cx="1836056" cy="128270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35731" indent="-135731" algn="ctr" defTabSz="685800" eaLnBrk="0" hangingPunct="0">
                <a:buClr>
                  <a:prstClr val="white"/>
                </a:buClr>
                <a:defRPr/>
              </a:pPr>
              <a:r>
                <a:rPr lang="en-GB" sz="825" b="1" kern="0" dirty="0" err="1">
                  <a:ln w="19050">
                    <a:noFill/>
                  </a:ln>
                  <a:solidFill>
                    <a:sysClr val="windowText" lastClr="000000"/>
                  </a:solidFill>
                  <a:latin typeface="Arial"/>
                </a:rPr>
                <a:t>Amastigotes</a:t>
              </a:r>
              <a:endParaRPr lang="en-GB" sz="825" b="1" kern="0" dirty="0">
                <a:ln w="19050">
                  <a:noFill/>
                </a:ln>
                <a:solidFill>
                  <a:sysClr val="windowText" lastClr="000000"/>
                </a:solidFill>
                <a:latin typeface="Arial"/>
              </a:endParaRPr>
            </a:p>
            <a:p>
              <a:pPr marL="135731" indent="-135731" algn="ctr" defTabSz="685800" eaLnBrk="0" hangingPunct="0">
                <a:buClr>
                  <a:prstClr val="white"/>
                </a:buClr>
                <a:defRPr/>
              </a:pPr>
              <a:r>
                <a:rPr lang="en-GB" sz="825" b="1" kern="0" dirty="0">
                  <a:ln w="19050">
                    <a:noFill/>
                  </a:ln>
                  <a:solidFill>
                    <a:sysClr val="windowText" lastClr="000000"/>
                  </a:solidFill>
                  <a:latin typeface="Arial"/>
                </a:rPr>
                <a:t>(AM)</a:t>
              </a:r>
            </a:p>
          </p:txBody>
        </p:sp>
        <p:cxnSp>
          <p:nvCxnSpPr>
            <p:cNvPr id="142" name="Straight Connector 141"/>
            <p:cNvCxnSpPr>
              <a:endCxn id="141" idx="4"/>
            </p:cNvCxnSpPr>
            <p:nvPr/>
          </p:nvCxnSpPr>
          <p:spPr>
            <a:xfrm flipV="1">
              <a:off x="2249680" y="2484917"/>
              <a:ext cx="5448072" cy="908343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Dot"/>
              <a:miter lim="800000"/>
            </a:ln>
            <a:effectLst/>
          </p:spPr>
        </p:cxnSp>
        <p:cxnSp>
          <p:nvCxnSpPr>
            <p:cNvPr id="143" name="Straight Connector 142"/>
            <p:cNvCxnSpPr>
              <a:stCxn id="120" idx="0"/>
              <a:endCxn id="141" idx="4"/>
            </p:cNvCxnSpPr>
            <p:nvPr/>
          </p:nvCxnSpPr>
          <p:spPr>
            <a:xfrm flipV="1">
              <a:off x="3470228" y="2484917"/>
              <a:ext cx="4227524" cy="1317263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Dot"/>
              <a:miter lim="800000"/>
            </a:ln>
            <a:effectLst/>
          </p:spPr>
        </p:cxnSp>
        <p:cxnSp>
          <p:nvCxnSpPr>
            <p:cNvPr id="144" name="Straight Connector 143"/>
            <p:cNvCxnSpPr>
              <a:stCxn id="121" idx="0"/>
              <a:endCxn id="141" idx="4"/>
            </p:cNvCxnSpPr>
            <p:nvPr/>
          </p:nvCxnSpPr>
          <p:spPr>
            <a:xfrm flipV="1">
              <a:off x="5634669" y="2484917"/>
              <a:ext cx="2063083" cy="1311819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Dot"/>
              <a:miter lim="800000"/>
            </a:ln>
            <a:effectLst/>
          </p:spPr>
        </p:cxnSp>
        <p:cxnSp>
          <p:nvCxnSpPr>
            <p:cNvPr id="145" name="Straight Connector 144"/>
            <p:cNvCxnSpPr>
              <a:stCxn id="122" idx="0"/>
              <a:endCxn id="141" idx="4"/>
            </p:cNvCxnSpPr>
            <p:nvPr/>
          </p:nvCxnSpPr>
          <p:spPr>
            <a:xfrm flipH="1" flipV="1">
              <a:off x="7697752" y="2484917"/>
              <a:ext cx="121317" cy="1311819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Dot"/>
              <a:miter lim="800000"/>
            </a:ln>
            <a:effectLst/>
          </p:spPr>
        </p:cxnSp>
        <p:sp>
          <p:nvSpPr>
            <p:cNvPr id="146" name="TextBox 145"/>
            <p:cNvSpPr txBox="1"/>
            <p:nvPr/>
          </p:nvSpPr>
          <p:spPr>
            <a:xfrm>
              <a:off x="3819757" y="2755858"/>
              <a:ext cx="442685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>
                <a:buClr>
                  <a:prstClr val="black"/>
                </a:buClr>
              </a:pPr>
              <a:r>
                <a:rPr lang="en-GB" sz="900" dirty="0">
                  <a:solidFill>
                    <a:sysClr val="windowText" lastClr="000000"/>
                  </a:solidFill>
                  <a:latin typeface="Calibri" panose="020F0502020204030204"/>
                </a:rPr>
                <a:t>N</a:t>
              </a:r>
              <a:r>
                <a:rPr lang="en-GB" sz="900" baseline="-25000" dirty="0">
                  <a:solidFill>
                    <a:sysClr val="windowText" lastClr="000000"/>
                  </a:solidFill>
                  <a:latin typeface="Calibri" panose="020F0502020204030204"/>
                </a:rPr>
                <a:t>0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550800" y="3108282"/>
              <a:ext cx="442685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>
                <a:buClr>
                  <a:prstClr val="black"/>
                </a:buClr>
              </a:pPr>
              <a:r>
                <a:rPr lang="en-GB" sz="900" dirty="0">
                  <a:solidFill>
                    <a:sysClr val="windowText" lastClr="000000"/>
                  </a:solidFill>
                  <a:latin typeface="Calibri" panose="020F0502020204030204"/>
                </a:rPr>
                <a:t>N</a:t>
              </a:r>
              <a:r>
                <a:rPr lang="en-GB" sz="900" baseline="-25000" dirty="0">
                  <a:solidFill>
                    <a:sysClr val="windowText" lastClr="000000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836676" y="3265446"/>
              <a:ext cx="442685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>
                <a:buClr>
                  <a:prstClr val="black"/>
                </a:buClr>
              </a:pPr>
              <a:r>
                <a:rPr lang="en-GB" sz="900" dirty="0">
                  <a:solidFill>
                    <a:sysClr val="windowText" lastClr="000000"/>
                  </a:solidFill>
                  <a:latin typeface="Calibri" panose="020F0502020204030204"/>
                </a:rPr>
                <a:t>N</a:t>
              </a:r>
              <a:r>
                <a:rPr lang="en-GB" sz="900" baseline="-25000" dirty="0">
                  <a:solidFill>
                    <a:sysClr val="windowText" lastClr="000000"/>
                  </a:solidFill>
                  <a:latin typeface="Calibri" panose="020F0502020204030204"/>
                </a:rPr>
                <a:t>i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7825019" y="3153528"/>
              <a:ext cx="442685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>
                <a:buClr>
                  <a:prstClr val="black"/>
                </a:buClr>
              </a:pPr>
              <a:r>
                <a:rPr lang="en-GB" sz="900" dirty="0">
                  <a:solidFill>
                    <a:sysClr val="windowText" lastClr="000000"/>
                  </a:solidFill>
                  <a:latin typeface="Calibri" panose="020F0502020204030204"/>
                </a:rPr>
                <a:t>N</a:t>
              </a:r>
              <a:r>
                <a:rPr lang="en-GB" sz="900" baseline="-25000" dirty="0">
                  <a:solidFill>
                    <a:sysClr val="windowText" lastClr="000000"/>
                  </a:solidFill>
                  <a:latin typeface="Calibri" panose="020F0502020204030204"/>
                </a:rPr>
                <a:t>4</a:t>
              </a:r>
            </a:p>
          </p:txBody>
        </p:sp>
        <p:cxnSp>
          <p:nvCxnSpPr>
            <p:cNvPr id="170" name="Straight Arrow Connector 169"/>
            <p:cNvCxnSpPr/>
            <p:nvPr/>
          </p:nvCxnSpPr>
          <p:spPr>
            <a:xfrm flipH="1" flipV="1">
              <a:off x="6319698" y="1261568"/>
              <a:ext cx="494908" cy="35897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72" name="TextBox 171"/>
            <p:cNvSpPr txBox="1"/>
            <p:nvPr/>
          </p:nvSpPr>
          <p:spPr>
            <a:xfrm>
              <a:off x="6478379" y="1182868"/>
              <a:ext cx="58793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>
                <a:buClr>
                  <a:prstClr val="black"/>
                </a:buClr>
              </a:pPr>
              <a:r>
                <a:rPr lang="en-GB" sz="900" dirty="0" err="1">
                  <a:solidFill>
                    <a:sysClr val="windowText" lastClr="000000"/>
                  </a:solidFill>
                  <a:latin typeface="Calibri" panose="020F0502020204030204"/>
                </a:rPr>
                <a:t>K</a:t>
              </a:r>
              <a:r>
                <a:rPr lang="en-GB" sz="900" baseline="-25000" dirty="0" err="1">
                  <a:solidFill>
                    <a:sysClr val="windowText" lastClr="000000"/>
                  </a:solidFill>
                  <a:latin typeface="Calibri" panose="020F0502020204030204"/>
                </a:rPr>
                <a:t>death</a:t>
              </a:r>
              <a:endParaRPr lang="en-GB" sz="900" baseline="-2500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36836" y="783708"/>
            <a:ext cx="2661302" cy="324690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3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88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35802E-6 L 0.2434 -0.0839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70" y="-41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1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en-US" dirty="0">
                <a:latin typeface="Helvetica Neue" panose="02000403000000020004" pitchFamily="50" charset="0"/>
              </a:rPr>
              <a:t>Methods - final model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674425" y="1036922"/>
            <a:ext cx="1538969" cy="760639"/>
            <a:chOff x="979679" y="1123069"/>
            <a:chExt cx="2051958" cy="1014185"/>
          </a:xfrm>
        </p:grpSpPr>
        <p:sp>
          <p:nvSpPr>
            <p:cNvPr id="118" name="Oval 117"/>
            <p:cNvSpPr/>
            <p:nvPr/>
          </p:nvSpPr>
          <p:spPr bwMode="auto">
            <a:xfrm>
              <a:off x="979679" y="1146654"/>
              <a:ext cx="1270000" cy="99060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35731" indent="-135731" algn="ctr" defTabSz="685800" eaLnBrk="0" hangingPunct="0">
                <a:buClr>
                  <a:prstClr val="white"/>
                </a:buClr>
                <a:buFont typeface="Arial" pitchFamily="34" charset="0"/>
                <a:buChar char="–"/>
                <a:defRPr/>
              </a:pPr>
              <a:endParaRPr lang="en-GB" sz="900" b="1" kern="0" dirty="0">
                <a:solidFill>
                  <a:sysClr val="windowText" lastClr="000000"/>
                </a:solidFill>
                <a:latin typeface="Arial"/>
              </a:endParaRPr>
            </a:p>
            <a:p>
              <a:pPr marL="135731" indent="-135731" algn="ctr" defTabSz="685800" eaLnBrk="0" hangingPunct="0">
                <a:buClr>
                  <a:prstClr val="white"/>
                </a:buClr>
                <a:defRPr/>
              </a:pPr>
              <a:r>
                <a:rPr lang="en-GB" sz="900" b="1" kern="0" dirty="0">
                  <a:solidFill>
                    <a:sysClr val="windowText" lastClr="000000"/>
                  </a:solidFill>
                  <a:latin typeface="Arial"/>
                </a:rPr>
                <a:t>H9c2</a:t>
              </a:r>
            </a:p>
          </p:txBody>
        </p:sp>
        <p:cxnSp>
          <p:nvCxnSpPr>
            <p:cNvPr id="128" name="Shape 141"/>
            <p:cNvCxnSpPr>
              <a:stCxn id="118" idx="7"/>
              <a:endCxn id="118" idx="6"/>
            </p:cNvCxnSpPr>
            <p:nvPr/>
          </p:nvCxnSpPr>
          <p:spPr>
            <a:xfrm rot="16200000" flipH="1">
              <a:off x="1981570" y="1373847"/>
              <a:ext cx="350230" cy="185987"/>
            </a:xfrm>
            <a:prstGeom prst="curvedConnector4">
              <a:avLst>
                <a:gd name="adj1" fmla="val -48673"/>
                <a:gd name="adj2" fmla="val 273637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31" name="TextBox 130"/>
            <p:cNvSpPr txBox="1"/>
            <p:nvPr/>
          </p:nvSpPr>
          <p:spPr>
            <a:xfrm>
              <a:off x="2617980" y="1123069"/>
              <a:ext cx="41365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>
                <a:buClr>
                  <a:prstClr val="black"/>
                </a:buClr>
              </a:pPr>
              <a:r>
                <a:rPr lang="en-GB" sz="900" dirty="0">
                  <a:solidFill>
                    <a:sysClr val="windowText" lastClr="000000"/>
                  </a:solidFill>
                  <a:latin typeface="Calibri" panose="020F0502020204030204"/>
                </a:rPr>
                <a:t>K</a:t>
              </a:r>
              <a:r>
                <a:rPr lang="en-GB" sz="900" baseline="-25000" dirty="0">
                  <a:solidFill>
                    <a:sysClr val="windowText" lastClr="000000"/>
                  </a:solidFill>
                  <a:latin typeface="Calibri" panose="020F0502020204030204"/>
                </a:rPr>
                <a:t>in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876658" y="1815942"/>
            <a:ext cx="1108772" cy="427809"/>
            <a:chOff x="5249322" y="2161764"/>
            <a:chExt cx="1478363" cy="570412"/>
          </a:xfrm>
        </p:grpSpPr>
        <p:sp>
          <p:nvSpPr>
            <p:cNvPr id="130" name="Right Arrow 22"/>
            <p:cNvSpPr/>
            <p:nvPr/>
          </p:nvSpPr>
          <p:spPr bwMode="auto">
            <a:xfrm rot="13083210">
              <a:off x="5249322" y="2381405"/>
              <a:ext cx="623695" cy="299352"/>
            </a:xfrm>
            <a:prstGeom prst="rightArrow">
              <a:avLst/>
            </a:prstGeom>
            <a:solidFill>
              <a:sysClr val="windowText" lastClr="000000"/>
            </a:solidFill>
            <a:ln w="6350" cap="flat" cmpd="sng" algn="ctr">
              <a:noFill/>
              <a:prstDash val="solid"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35731" indent="-135731" algn="ctr" defTabSz="685800" eaLnBrk="0" hangingPunct="0">
                <a:buClr>
                  <a:prstClr val="white"/>
                </a:buClr>
                <a:buFont typeface="Arial" pitchFamily="34" charset="0"/>
                <a:buChar char="–"/>
                <a:defRPr/>
              </a:pPr>
              <a:endParaRPr lang="en-GB" sz="900" b="1" kern="0" dirty="0" err="1">
                <a:solidFill>
                  <a:sysClr val="windowText" lastClr="000000"/>
                </a:solidFill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/>
                <p:cNvSpPr txBox="1"/>
                <p:nvPr/>
              </p:nvSpPr>
              <p:spPr>
                <a:xfrm>
                  <a:off x="5686883" y="2161764"/>
                  <a:ext cx="1040802" cy="5704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28588" indent="-128588">
                    <a:buClr>
                      <a:prstClr val="black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GB" sz="9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GB" sz="9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GB" sz="900" i="1" baseline="-2500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nary>
                        <m:r>
                          <a:rPr lang="en-GB" sz="9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GB" sz="9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9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9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en-GB" sz="900" baseline="-25000" dirty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32" name="TextBox 1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883" y="2161764"/>
                  <a:ext cx="1040802" cy="570412"/>
                </a:xfrm>
                <a:prstGeom prst="rect">
                  <a:avLst/>
                </a:prstGeom>
                <a:blipFill>
                  <a:blip r:embed="rId2"/>
                  <a:stretch>
                    <a:fillRect l="-45313" t="-111429" r="-46094" b="-16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1359173" y="1796337"/>
            <a:ext cx="784484" cy="426369"/>
            <a:chOff x="1892675" y="2135622"/>
            <a:chExt cx="1045979" cy="568492"/>
          </a:xfrm>
        </p:grpSpPr>
        <p:sp>
          <p:nvSpPr>
            <p:cNvPr id="129" name="Right Arrow 21"/>
            <p:cNvSpPr/>
            <p:nvPr/>
          </p:nvSpPr>
          <p:spPr bwMode="auto">
            <a:xfrm rot="9703333">
              <a:off x="1892675" y="2135622"/>
              <a:ext cx="819790" cy="299352"/>
            </a:xfrm>
            <a:prstGeom prst="rightArrow">
              <a:avLst/>
            </a:prstGeom>
            <a:solidFill>
              <a:sysClr val="windowText" lastClr="000000"/>
            </a:solidFill>
            <a:ln w="6350" cap="flat" cmpd="sng" algn="ctr">
              <a:noFill/>
              <a:prstDash val="solid"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35731" indent="-135731" algn="ctr" defTabSz="685800" eaLnBrk="0" hangingPunct="0">
                <a:buClr>
                  <a:prstClr val="white"/>
                </a:buClr>
                <a:buFont typeface="Arial" pitchFamily="34" charset="0"/>
                <a:buChar char="–"/>
                <a:defRPr/>
              </a:pPr>
              <a:endParaRPr lang="en-GB" sz="900" b="1" kern="0" dirty="0" err="1">
                <a:solidFill>
                  <a:sysClr val="windowText" lastClr="000000"/>
                </a:solidFill>
                <a:latin typeface="Arial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2213564" y="2396338"/>
              <a:ext cx="72509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>
                <a:buClr>
                  <a:prstClr val="black"/>
                </a:buClr>
              </a:pPr>
              <a:r>
                <a:rPr lang="en-GB" sz="900" dirty="0" err="1">
                  <a:solidFill>
                    <a:sysClr val="windowText" lastClr="000000"/>
                  </a:solidFill>
                  <a:latin typeface="Calibri" panose="020F0502020204030204"/>
                </a:rPr>
                <a:t>TR∙K</a:t>
              </a:r>
              <a:r>
                <a:rPr lang="en-GB" sz="900" baseline="-25000" dirty="0" err="1">
                  <a:solidFill>
                    <a:sysClr val="windowText" lastClr="000000"/>
                  </a:solidFill>
                  <a:latin typeface="Calibri" panose="020F0502020204030204"/>
                </a:rPr>
                <a:t>reinf</a:t>
              </a:r>
              <a:endParaRPr lang="en-GB" sz="900" baseline="-2500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16712" y="3064079"/>
            <a:ext cx="1638300" cy="742950"/>
            <a:chOff x="6369394" y="3825945"/>
            <a:chExt cx="2184400" cy="990600"/>
          </a:xfrm>
        </p:grpSpPr>
        <p:sp>
          <p:nvSpPr>
            <p:cNvPr id="122" name="Oval 121"/>
            <p:cNvSpPr/>
            <p:nvPr/>
          </p:nvSpPr>
          <p:spPr bwMode="auto">
            <a:xfrm>
              <a:off x="7283794" y="3825945"/>
              <a:ext cx="1270000" cy="99060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35731" indent="-135731" algn="ctr" defTabSz="685800" eaLnBrk="0" hangingPunct="0">
                <a:buClr>
                  <a:prstClr val="white"/>
                </a:buClr>
                <a:buFont typeface="Arial" pitchFamily="34" charset="0"/>
                <a:buChar char="–"/>
                <a:defRPr/>
              </a:pPr>
              <a:endParaRPr lang="en-GB" sz="900" b="1" kern="0" dirty="0">
                <a:solidFill>
                  <a:sysClr val="windowText" lastClr="000000"/>
                </a:solidFill>
                <a:latin typeface="Arial"/>
              </a:endParaRPr>
            </a:p>
            <a:p>
              <a:pPr marL="135731" indent="-135731" algn="ctr" defTabSz="685800" eaLnBrk="0" hangingPunct="0">
                <a:buClr>
                  <a:prstClr val="white"/>
                </a:buClr>
                <a:defRPr/>
              </a:pPr>
              <a:r>
                <a:rPr lang="en-GB" sz="900" b="1" kern="0" dirty="0">
                  <a:solidFill>
                    <a:sysClr val="windowText" lastClr="000000"/>
                  </a:solidFill>
                  <a:latin typeface="Arial"/>
                </a:rPr>
                <a:t>S</a:t>
              </a:r>
              <a:r>
                <a:rPr lang="en-GB" sz="900" b="1" kern="0" baseline="-25000" dirty="0">
                  <a:solidFill>
                    <a:sysClr val="windowText" lastClr="000000"/>
                  </a:solidFill>
                  <a:latin typeface="Arial"/>
                </a:rPr>
                <a:t>4</a:t>
              </a:r>
              <a:endParaRPr lang="en-GB" sz="900" b="1" kern="0" baseline="-25000" dirty="0">
                <a:ln w="19050">
                  <a:noFill/>
                </a:ln>
                <a:solidFill>
                  <a:sysClr val="windowText" lastClr="000000"/>
                </a:solidFill>
                <a:latin typeface="Arial"/>
              </a:endParaRPr>
            </a:p>
          </p:txBody>
        </p:sp>
        <p:cxnSp>
          <p:nvCxnSpPr>
            <p:cNvPr id="127" name="Straight Arrow Connector 126"/>
            <p:cNvCxnSpPr>
              <a:stCxn id="121" idx="6"/>
              <a:endCxn id="122" idx="2"/>
            </p:cNvCxnSpPr>
            <p:nvPr/>
          </p:nvCxnSpPr>
          <p:spPr>
            <a:xfrm>
              <a:off x="6369394" y="4321245"/>
              <a:ext cx="914400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36" name="TextBox 135"/>
            <p:cNvSpPr txBox="1"/>
            <p:nvPr/>
          </p:nvSpPr>
          <p:spPr>
            <a:xfrm>
              <a:off x="6616357" y="4049705"/>
              <a:ext cx="41365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>
                <a:buClr>
                  <a:prstClr val="black"/>
                </a:buClr>
              </a:pPr>
              <a:r>
                <a:rPr lang="en-GB" sz="900" dirty="0">
                  <a:solidFill>
                    <a:sysClr val="windowText" lastClr="000000"/>
                  </a:solidFill>
                  <a:latin typeface="Calibri" panose="020F0502020204030204"/>
                </a:rPr>
                <a:t>K</a:t>
              </a:r>
              <a:r>
                <a:rPr lang="en-GB" sz="900" baseline="-25000" dirty="0">
                  <a:solidFill>
                    <a:sysClr val="windowText" lastClr="000000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211198" y="1094497"/>
            <a:ext cx="1831080" cy="962025"/>
            <a:chOff x="3028709" y="1199836"/>
            <a:chExt cx="2441440" cy="1282700"/>
          </a:xfrm>
        </p:grpSpPr>
        <p:sp>
          <p:nvSpPr>
            <p:cNvPr id="123" name="Oval 122"/>
            <p:cNvSpPr/>
            <p:nvPr/>
          </p:nvSpPr>
          <p:spPr bwMode="auto">
            <a:xfrm>
              <a:off x="3634093" y="1199836"/>
              <a:ext cx="1836056" cy="128270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35731" indent="-135731" algn="ctr" defTabSz="685800" eaLnBrk="0" hangingPunct="0">
                <a:buClr>
                  <a:prstClr val="white"/>
                </a:buClr>
                <a:defRPr/>
              </a:pPr>
              <a:r>
                <a:rPr lang="en-GB" sz="825" b="1" kern="0" dirty="0" err="1">
                  <a:ln w="19050">
                    <a:noFill/>
                  </a:ln>
                  <a:solidFill>
                    <a:sysClr val="windowText" lastClr="000000"/>
                  </a:solidFill>
                  <a:latin typeface="Arial"/>
                </a:rPr>
                <a:t>Trypomastigotes</a:t>
              </a:r>
              <a:endParaRPr lang="en-GB" sz="825" b="1" kern="0" dirty="0">
                <a:ln w="19050">
                  <a:noFill/>
                </a:ln>
                <a:solidFill>
                  <a:sysClr val="windowText" lastClr="000000"/>
                </a:solidFill>
                <a:latin typeface="Arial"/>
              </a:endParaRPr>
            </a:p>
            <a:p>
              <a:pPr marL="135731" indent="-135731" algn="ctr" defTabSz="685800" eaLnBrk="0" hangingPunct="0">
                <a:buClr>
                  <a:prstClr val="white"/>
                </a:buClr>
                <a:defRPr/>
              </a:pPr>
              <a:r>
                <a:rPr lang="en-GB" sz="825" b="1" kern="0" dirty="0">
                  <a:ln w="19050">
                    <a:noFill/>
                  </a:ln>
                  <a:solidFill>
                    <a:sysClr val="windowText" lastClr="000000"/>
                  </a:solidFill>
                  <a:latin typeface="Arial"/>
                </a:rPr>
                <a:t>(TR)</a:t>
              </a:r>
            </a:p>
          </p:txBody>
        </p:sp>
        <p:cxnSp>
          <p:nvCxnSpPr>
            <p:cNvPr id="137" name="Straight Arrow Connector 136"/>
            <p:cNvCxnSpPr>
              <a:stCxn id="123" idx="2"/>
            </p:cNvCxnSpPr>
            <p:nvPr/>
          </p:nvCxnSpPr>
          <p:spPr>
            <a:xfrm flipH="1">
              <a:off x="3031753" y="1841186"/>
              <a:ext cx="602340" cy="21317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38" name="TextBox 137"/>
            <p:cNvSpPr txBox="1"/>
            <p:nvPr/>
          </p:nvSpPr>
          <p:spPr>
            <a:xfrm>
              <a:off x="3028709" y="1585179"/>
              <a:ext cx="573315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>
                <a:buClr>
                  <a:prstClr val="black"/>
                </a:buClr>
              </a:pPr>
              <a:r>
                <a:rPr lang="en-GB" sz="900" dirty="0" err="1">
                  <a:solidFill>
                    <a:sysClr val="windowText" lastClr="000000"/>
                  </a:solidFill>
                  <a:latin typeface="Calibri" panose="020F0502020204030204"/>
                </a:rPr>
                <a:t>K</a:t>
              </a:r>
              <a:r>
                <a:rPr lang="en-GB" sz="900" baseline="-25000" dirty="0" err="1">
                  <a:solidFill>
                    <a:sysClr val="windowText" lastClr="000000"/>
                  </a:solidFill>
                  <a:latin typeface="Calibri" panose="020F0502020204030204"/>
                </a:rPr>
                <a:t>reinf</a:t>
              </a:r>
              <a:endParaRPr lang="en-GB" sz="900" baseline="-2500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907917" y="3875663"/>
            <a:ext cx="4548781" cy="530612"/>
            <a:chOff x="2624334" y="4908056"/>
            <a:chExt cx="6065041" cy="707483"/>
          </a:xfrm>
        </p:grpSpPr>
        <p:sp>
          <p:nvSpPr>
            <p:cNvPr id="139" name="Left Brace 138"/>
            <p:cNvSpPr/>
            <p:nvPr/>
          </p:nvSpPr>
          <p:spPr>
            <a:xfrm rot="16200000">
              <a:off x="5501997" y="2030393"/>
              <a:ext cx="309716" cy="6065041"/>
            </a:xfrm>
            <a:prstGeom prst="leftBrace">
              <a:avLst>
                <a:gd name="adj1" fmla="val 55952"/>
                <a:gd name="adj2" fmla="val 50000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GB" sz="1350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4208346" y="5307763"/>
              <a:ext cx="309060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 algn="ctr">
                <a:buClr>
                  <a:prstClr val="black"/>
                </a:buClr>
              </a:pPr>
              <a:r>
                <a:rPr lang="en-GB" sz="900" dirty="0">
                  <a:solidFill>
                    <a:sysClr val="windowText" lastClr="000000"/>
                  </a:solidFill>
                  <a:latin typeface="Calibri" panose="020F0502020204030204"/>
                </a:rPr>
                <a:t>Intracellular parasite growth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93380" y="2688381"/>
            <a:ext cx="1623331" cy="1118648"/>
            <a:chOff x="4204953" y="3325014"/>
            <a:chExt cx="2164441" cy="1491531"/>
          </a:xfrm>
        </p:grpSpPr>
        <p:sp>
          <p:nvSpPr>
            <p:cNvPr id="121" name="Oval 120"/>
            <p:cNvSpPr/>
            <p:nvPr/>
          </p:nvSpPr>
          <p:spPr bwMode="auto">
            <a:xfrm>
              <a:off x="5099394" y="3825945"/>
              <a:ext cx="1270000" cy="99060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35731" indent="-135731" algn="ctr" defTabSz="685800" eaLnBrk="0" hangingPunct="0">
                <a:buClr>
                  <a:prstClr val="white"/>
                </a:buClr>
                <a:buFont typeface="Arial" pitchFamily="34" charset="0"/>
                <a:buChar char="–"/>
                <a:defRPr/>
              </a:pPr>
              <a:endParaRPr lang="en-GB" sz="900" b="1" kern="0" dirty="0">
                <a:solidFill>
                  <a:sysClr val="windowText" lastClr="000000"/>
                </a:solidFill>
                <a:latin typeface="Arial"/>
              </a:endParaRPr>
            </a:p>
            <a:p>
              <a:pPr marL="135731" indent="-135731" algn="ctr" defTabSz="685800" eaLnBrk="0" hangingPunct="0">
                <a:buClr>
                  <a:prstClr val="white"/>
                </a:buClr>
                <a:defRPr/>
              </a:pPr>
              <a:r>
                <a:rPr lang="en-GB" sz="900" b="1" kern="0" dirty="0">
                  <a:ln w="19050">
                    <a:noFill/>
                  </a:ln>
                  <a:solidFill>
                    <a:sysClr val="windowText" lastClr="000000"/>
                  </a:solidFill>
                  <a:latin typeface="Arial"/>
                </a:rPr>
                <a:t>S</a:t>
              </a:r>
              <a:r>
                <a:rPr lang="en-GB" sz="900" b="1" kern="0" baseline="-25000" dirty="0">
                  <a:ln w="19050">
                    <a:noFill/>
                  </a:ln>
                  <a:solidFill>
                    <a:sysClr val="windowText" lastClr="000000"/>
                  </a:solidFill>
                  <a:latin typeface="Arial"/>
                </a:rPr>
                <a:t>i</a:t>
              </a:r>
            </a:p>
          </p:txBody>
        </p:sp>
        <p:cxnSp>
          <p:nvCxnSpPr>
            <p:cNvPr id="126" name="Straight Arrow Connector 125"/>
            <p:cNvCxnSpPr>
              <a:stCxn id="120" idx="6"/>
              <a:endCxn id="121" idx="2"/>
            </p:cNvCxnSpPr>
            <p:nvPr/>
          </p:nvCxnSpPr>
          <p:spPr>
            <a:xfrm flipV="1">
              <a:off x="4204953" y="4321245"/>
              <a:ext cx="894441" cy="5444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35" name="TextBox 134"/>
            <p:cNvSpPr txBox="1"/>
            <p:nvPr/>
          </p:nvSpPr>
          <p:spPr>
            <a:xfrm>
              <a:off x="4446676" y="4026721"/>
              <a:ext cx="41365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>
                <a:buClr>
                  <a:prstClr val="black"/>
                </a:buClr>
              </a:pPr>
              <a:r>
                <a:rPr lang="en-GB" sz="900" dirty="0">
                  <a:solidFill>
                    <a:sysClr val="windowText" lastClr="000000"/>
                  </a:solidFill>
                  <a:latin typeface="Calibri" panose="020F0502020204030204"/>
                </a:rPr>
                <a:t>K</a:t>
              </a:r>
              <a:r>
                <a:rPr lang="en-GB" sz="900" baseline="-25000" dirty="0">
                  <a:solidFill>
                    <a:sysClr val="windowText" lastClr="000000"/>
                  </a:solidFill>
                  <a:latin typeface="Calibri" panose="020F0502020204030204"/>
                </a:rPr>
                <a:t>1</a:t>
              </a:r>
            </a:p>
          </p:txBody>
        </p:sp>
        <p:cxnSp>
          <p:nvCxnSpPr>
            <p:cNvPr id="150" name="Straight Arrow Connector 149"/>
            <p:cNvCxnSpPr/>
            <p:nvPr/>
          </p:nvCxnSpPr>
          <p:spPr>
            <a:xfrm flipH="1" flipV="1">
              <a:off x="5039715" y="3464704"/>
              <a:ext cx="494908" cy="35897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51" name="TextBox 150"/>
            <p:cNvSpPr txBox="1"/>
            <p:nvPr/>
          </p:nvSpPr>
          <p:spPr>
            <a:xfrm>
              <a:off x="5287168" y="3325014"/>
              <a:ext cx="534641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>
                <a:buClr>
                  <a:prstClr val="black"/>
                </a:buClr>
              </a:pPr>
              <a:r>
                <a:rPr lang="en-GB" sz="900" dirty="0" err="1">
                  <a:solidFill>
                    <a:sysClr val="windowText" lastClr="000000"/>
                  </a:solidFill>
                  <a:latin typeface="Calibri" panose="020F0502020204030204"/>
                </a:rPr>
                <a:t>K</a:t>
              </a:r>
              <a:r>
                <a:rPr lang="en-GB" sz="900" baseline="-25000" dirty="0" err="1">
                  <a:solidFill>
                    <a:sysClr val="windowText" lastClr="000000"/>
                  </a:solidFill>
                  <a:latin typeface="Calibri" panose="020F0502020204030204"/>
                </a:rPr>
                <a:t>out</a:t>
              </a:r>
              <a:endParaRPr lang="en-GB" sz="900" baseline="-2500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96037" y="1797560"/>
            <a:ext cx="1330889" cy="1352551"/>
            <a:chOff x="475161" y="2137253"/>
            <a:chExt cx="1774518" cy="1803401"/>
          </a:xfrm>
        </p:grpSpPr>
        <p:sp>
          <p:nvSpPr>
            <p:cNvPr id="119" name="Oval 118"/>
            <p:cNvSpPr/>
            <p:nvPr/>
          </p:nvSpPr>
          <p:spPr bwMode="auto">
            <a:xfrm>
              <a:off x="979679" y="2950054"/>
              <a:ext cx="1270000" cy="99060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35731" indent="-135731" algn="ctr" defTabSz="685800" eaLnBrk="0" hangingPunct="0">
                <a:buClr>
                  <a:prstClr val="white"/>
                </a:buClr>
                <a:buFont typeface="Arial" pitchFamily="34" charset="0"/>
                <a:buChar char="–"/>
                <a:defRPr/>
              </a:pPr>
              <a:endParaRPr lang="en-GB" sz="900" b="1" kern="0" dirty="0">
                <a:solidFill>
                  <a:sysClr val="windowText" lastClr="000000"/>
                </a:solidFill>
                <a:latin typeface="Arial"/>
              </a:endParaRPr>
            </a:p>
            <a:p>
              <a:pPr marL="135731" indent="-135731" algn="ctr" defTabSz="685800" eaLnBrk="0" hangingPunct="0">
                <a:buClr>
                  <a:prstClr val="white"/>
                </a:buClr>
                <a:defRPr/>
              </a:pPr>
              <a:r>
                <a:rPr lang="en-GB" sz="900" b="1" kern="0" dirty="0">
                  <a:ln w="19050">
                    <a:noFill/>
                  </a:ln>
                  <a:solidFill>
                    <a:sysClr val="windowText" lastClr="000000"/>
                  </a:solidFill>
                  <a:latin typeface="Arial"/>
                </a:rPr>
                <a:t>iH9c2</a:t>
              </a:r>
            </a:p>
          </p:txBody>
        </p:sp>
        <p:cxnSp>
          <p:nvCxnSpPr>
            <p:cNvPr id="124" name="Straight Arrow Connector 123"/>
            <p:cNvCxnSpPr>
              <a:stCxn id="118" idx="4"/>
              <a:endCxn id="119" idx="0"/>
            </p:cNvCxnSpPr>
            <p:nvPr/>
          </p:nvCxnSpPr>
          <p:spPr>
            <a:xfrm>
              <a:off x="1614678" y="2137253"/>
              <a:ext cx="1" cy="81280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154" name="Straight Arrow Connector 153"/>
            <p:cNvCxnSpPr/>
            <p:nvPr/>
          </p:nvCxnSpPr>
          <p:spPr>
            <a:xfrm flipH="1" flipV="1">
              <a:off x="475161" y="2995285"/>
              <a:ext cx="494908" cy="35897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55" name="TextBox 154"/>
            <p:cNvSpPr txBox="1"/>
            <p:nvPr/>
          </p:nvSpPr>
          <p:spPr>
            <a:xfrm>
              <a:off x="653773" y="2901101"/>
              <a:ext cx="48557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>
                <a:buClr>
                  <a:prstClr val="black"/>
                </a:buClr>
              </a:pPr>
              <a:r>
                <a:rPr lang="en-GB" sz="900" dirty="0" err="1">
                  <a:solidFill>
                    <a:sysClr val="windowText" lastClr="000000"/>
                  </a:solidFill>
                  <a:latin typeface="Calibri" panose="020F0502020204030204"/>
                </a:rPr>
                <a:t>K</a:t>
              </a:r>
              <a:r>
                <a:rPr lang="en-GB" sz="900" baseline="-25000" dirty="0" err="1">
                  <a:solidFill>
                    <a:sysClr val="windowText" lastClr="000000"/>
                  </a:solidFill>
                  <a:latin typeface="Calibri" panose="020F0502020204030204"/>
                </a:rPr>
                <a:t>out</a:t>
              </a:r>
              <a:endParaRPr lang="en-GB" sz="900" baseline="-2500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487436" y="2739565"/>
            <a:ext cx="1605945" cy="1071547"/>
            <a:chOff x="2063692" y="3393259"/>
            <a:chExt cx="2141259" cy="1428729"/>
          </a:xfrm>
        </p:grpSpPr>
        <p:cxnSp>
          <p:nvCxnSpPr>
            <p:cNvPr id="152" name="Straight Arrow Connector 151"/>
            <p:cNvCxnSpPr/>
            <p:nvPr/>
          </p:nvCxnSpPr>
          <p:spPr>
            <a:xfrm flipH="1" flipV="1">
              <a:off x="2926367" y="3487444"/>
              <a:ext cx="494908" cy="35897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53" name="TextBox 152"/>
            <p:cNvSpPr txBox="1"/>
            <p:nvPr/>
          </p:nvSpPr>
          <p:spPr>
            <a:xfrm>
              <a:off x="3147865" y="3393259"/>
              <a:ext cx="52086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>
                <a:buClr>
                  <a:prstClr val="black"/>
                </a:buClr>
              </a:pPr>
              <a:r>
                <a:rPr lang="en-GB" sz="900" dirty="0" err="1">
                  <a:solidFill>
                    <a:sysClr val="windowText" lastClr="000000"/>
                  </a:solidFill>
                  <a:latin typeface="Calibri" panose="020F0502020204030204"/>
                </a:rPr>
                <a:t>K</a:t>
              </a:r>
              <a:r>
                <a:rPr lang="en-GB" sz="900" baseline="-25000" dirty="0" err="1">
                  <a:solidFill>
                    <a:sysClr val="windowText" lastClr="000000"/>
                  </a:solidFill>
                  <a:latin typeface="Calibri" panose="020F0502020204030204"/>
                </a:rPr>
                <a:t>out</a:t>
              </a:r>
              <a:endParaRPr lang="en-GB" sz="900" baseline="-2500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20" name="Oval 119"/>
            <p:cNvSpPr/>
            <p:nvPr/>
          </p:nvSpPr>
          <p:spPr bwMode="auto">
            <a:xfrm>
              <a:off x="2934951" y="3831388"/>
              <a:ext cx="1270000" cy="99060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35731" indent="-135731" algn="ctr" defTabSz="685800" eaLnBrk="0" hangingPunct="0">
                <a:buClr>
                  <a:prstClr val="white"/>
                </a:buClr>
                <a:buFont typeface="Arial" pitchFamily="34" charset="0"/>
                <a:buChar char="–"/>
                <a:defRPr/>
              </a:pPr>
              <a:endParaRPr lang="en-GB" sz="900" b="1" kern="0" dirty="0">
                <a:solidFill>
                  <a:sysClr val="windowText" lastClr="000000"/>
                </a:solidFill>
                <a:latin typeface="Arial"/>
              </a:endParaRPr>
            </a:p>
            <a:p>
              <a:pPr marL="135731" indent="-135731" algn="ctr" defTabSz="685800" eaLnBrk="0" hangingPunct="0">
                <a:buClr>
                  <a:prstClr val="white"/>
                </a:buClr>
                <a:defRPr/>
              </a:pPr>
              <a:r>
                <a:rPr lang="en-GB" sz="900" b="1" kern="0" dirty="0">
                  <a:ln w="19050">
                    <a:noFill/>
                  </a:ln>
                  <a:solidFill>
                    <a:sysClr val="windowText" lastClr="000000"/>
                  </a:solidFill>
                  <a:latin typeface="Arial"/>
                </a:rPr>
                <a:t>S</a:t>
              </a:r>
              <a:r>
                <a:rPr lang="en-GB" sz="900" b="1" kern="0" baseline="-25000" dirty="0">
                  <a:ln w="19050">
                    <a:noFill/>
                  </a:ln>
                  <a:solidFill>
                    <a:sysClr val="windowText" lastClr="000000"/>
                  </a:solidFill>
                  <a:latin typeface="Arial"/>
                </a:rPr>
                <a:t>1</a:t>
              </a:r>
            </a:p>
          </p:txBody>
        </p:sp>
        <p:cxnSp>
          <p:nvCxnSpPr>
            <p:cNvPr id="125" name="Straight Arrow Connector 124"/>
            <p:cNvCxnSpPr>
              <a:stCxn id="119" idx="5"/>
              <a:endCxn id="120" idx="2"/>
            </p:cNvCxnSpPr>
            <p:nvPr/>
          </p:nvCxnSpPr>
          <p:spPr>
            <a:xfrm>
              <a:off x="2063692" y="3795583"/>
              <a:ext cx="871260" cy="53110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34" name="TextBox 133"/>
            <p:cNvSpPr txBox="1"/>
            <p:nvPr/>
          </p:nvSpPr>
          <p:spPr>
            <a:xfrm>
              <a:off x="2411014" y="3758027"/>
              <a:ext cx="41365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>
                <a:buClr>
                  <a:prstClr val="black"/>
                </a:buClr>
              </a:pPr>
              <a:r>
                <a:rPr lang="en-GB" sz="900" dirty="0">
                  <a:solidFill>
                    <a:sysClr val="windowText" lastClr="000000"/>
                  </a:solidFill>
                  <a:latin typeface="Calibri" panose="020F0502020204030204"/>
                </a:rPr>
                <a:t>K</a:t>
              </a:r>
              <a:r>
                <a:rPr lang="en-GB" sz="900" baseline="-25000" dirty="0">
                  <a:solidFill>
                    <a:sysClr val="windowText" lastClr="000000"/>
                  </a:solidFill>
                  <a:latin typeface="Calibri" panose="020F0502020204030204"/>
                </a:rPr>
                <a:t>2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26926" y="1081771"/>
            <a:ext cx="4774575" cy="1964484"/>
            <a:chOff x="2249680" y="1182868"/>
            <a:chExt cx="6366100" cy="2619312"/>
          </a:xfrm>
        </p:grpSpPr>
        <p:sp>
          <p:nvSpPr>
            <p:cNvPr id="141" name="Oval 140"/>
            <p:cNvSpPr/>
            <p:nvPr/>
          </p:nvSpPr>
          <p:spPr bwMode="auto">
            <a:xfrm>
              <a:off x="6779724" y="1202217"/>
              <a:ext cx="1836056" cy="128270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35731" indent="-135731" algn="ctr" defTabSz="685800" eaLnBrk="0" hangingPunct="0">
                <a:buClr>
                  <a:prstClr val="white"/>
                </a:buClr>
                <a:defRPr/>
              </a:pPr>
              <a:r>
                <a:rPr lang="en-GB" sz="825" b="1" kern="0" dirty="0" err="1">
                  <a:ln w="19050">
                    <a:noFill/>
                  </a:ln>
                  <a:solidFill>
                    <a:sysClr val="windowText" lastClr="000000"/>
                  </a:solidFill>
                  <a:latin typeface="Arial"/>
                </a:rPr>
                <a:t>Amastigotes</a:t>
              </a:r>
              <a:endParaRPr lang="en-GB" sz="825" b="1" kern="0" dirty="0">
                <a:ln w="19050">
                  <a:noFill/>
                </a:ln>
                <a:solidFill>
                  <a:sysClr val="windowText" lastClr="000000"/>
                </a:solidFill>
                <a:latin typeface="Arial"/>
              </a:endParaRPr>
            </a:p>
            <a:p>
              <a:pPr marL="135731" indent="-135731" algn="ctr" defTabSz="685800" eaLnBrk="0" hangingPunct="0">
                <a:buClr>
                  <a:prstClr val="white"/>
                </a:buClr>
                <a:defRPr/>
              </a:pPr>
              <a:r>
                <a:rPr lang="en-GB" sz="825" b="1" kern="0" dirty="0">
                  <a:ln w="19050">
                    <a:noFill/>
                  </a:ln>
                  <a:solidFill>
                    <a:sysClr val="windowText" lastClr="000000"/>
                  </a:solidFill>
                  <a:latin typeface="Arial"/>
                </a:rPr>
                <a:t>(AM)</a:t>
              </a:r>
            </a:p>
          </p:txBody>
        </p:sp>
        <p:cxnSp>
          <p:nvCxnSpPr>
            <p:cNvPr id="142" name="Straight Connector 141"/>
            <p:cNvCxnSpPr>
              <a:stCxn id="119" idx="6"/>
              <a:endCxn id="141" idx="4"/>
            </p:cNvCxnSpPr>
            <p:nvPr/>
          </p:nvCxnSpPr>
          <p:spPr>
            <a:xfrm flipV="1">
              <a:off x="2249680" y="2484917"/>
              <a:ext cx="5448072" cy="960437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Dot"/>
              <a:miter lim="800000"/>
            </a:ln>
            <a:effectLst/>
          </p:spPr>
        </p:cxnSp>
        <p:cxnSp>
          <p:nvCxnSpPr>
            <p:cNvPr id="143" name="Straight Connector 142"/>
            <p:cNvCxnSpPr>
              <a:stCxn id="120" idx="0"/>
              <a:endCxn id="141" idx="4"/>
            </p:cNvCxnSpPr>
            <p:nvPr/>
          </p:nvCxnSpPr>
          <p:spPr>
            <a:xfrm flipV="1">
              <a:off x="3470228" y="2484917"/>
              <a:ext cx="4227524" cy="1317263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Dot"/>
              <a:miter lim="800000"/>
            </a:ln>
            <a:effectLst/>
          </p:spPr>
        </p:cxnSp>
        <p:cxnSp>
          <p:nvCxnSpPr>
            <p:cNvPr id="144" name="Straight Connector 143"/>
            <p:cNvCxnSpPr>
              <a:stCxn id="121" idx="0"/>
              <a:endCxn id="141" idx="4"/>
            </p:cNvCxnSpPr>
            <p:nvPr/>
          </p:nvCxnSpPr>
          <p:spPr>
            <a:xfrm flipV="1">
              <a:off x="5634669" y="2484917"/>
              <a:ext cx="2063083" cy="1311819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Dot"/>
              <a:miter lim="800000"/>
            </a:ln>
            <a:effectLst/>
          </p:spPr>
        </p:cxnSp>
        <p:cxnSp>
          <p:nvCxnSpPr>
            <p:cNvPr id="145" name="Straight Connector 144"/>
            <p:cNvCxnSpPr>
              <a:stCxn id="122" idx="0"/>
              <a:endCxn id="141" idx="4"/>
            </p:cNvCxnSpPr>
            <p:nvPr/>
          </p:nvCxnSpPr>
          <p:spPr>
            <a:xfrm flipH="1" flipV="1">
              <a:off x="7697752" y="2484917"/>
              <a:ext cx="121317" cy="1311819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Dot"/>
              <a:miter lim="800000"/>
            </a:ln>
            <a:effectLst/>
          </p:spPr>
        </p:cxnSp>
        <p:sp>
          <p:nvSpPr>
            <p:cNvPr id="146" name="TextBox 145"/>
            <p:cNvSpPr txBox="1"/>
            <p:nvPr/>
          </p:nvSpPr>
          <p:spPr>
            <a:xfrm>
              <a:off x="3819757" y="2755858"/>
              <a:ext cx="442685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>
                <a:buClr>
                  <a:prstClr val="black"/>
                </a:buClr>
              </a:pPr>
              <a:r>
                <a:rPr lang="en-GB" sz="900" dirty="0">
                  <a:solidFill>
                    <a:sysClr val="windowText" lastClr="000000"/>
                  </a:solidFill>
                  <a:latin typeface="Calibri" panose="020F0502020204030204"/>
                </a:rPr>
                <a:t>N</a:t>
              </a:r>
              <a:r>
                <a:rPr lang="en-GB" sz="900" baseline="-25000" dirty="0">
                  <a:solidFill>
                    <a:sysClr val="windowText" lastClr="000000"/>
                  </a:solidFill>
                  <a:latin typeface="Calibri" panose="020F0502020204030204"/>
                </a:rPr>
                <a:t>0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550800" y="3108282"/>
              <a:ext cx="442685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>
                <a:buClr>
                  <a:prstClr val="black"/>
                </a:buClr>
              </a:pPr>
              <a:r>
                <a:rPr lang="en-GB" sz="900" dirty="0">
                  <a:solidFill>
                    <a:sysClr val="windowText" lastClr="000000"/>
                  </a:solidFill>
                  <a:latin typeface="Calibri" panose="020F0502020204030204"/>
                </a:rPr>
                <a:t>N</a:t>
              </a:r>
              <a:r>
                <a:rPr lang="en-GB" sz="900" baseline="-25000" dirty="0">
                  <a:solidFill>
                    <a:sysClr val="windowText" lastClr="000000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836676" y="3265446"/>
              <a:ext cx="442685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>
                <a:buClr>
                  <a:prstClr val="black"/>
                </a:buClr>
              </a:pPr>
              <a:r>
                <a:rPr lang="en-GB" sz="900" dirty="0">
                  <a:solidFill>
                    <a:sysClr val="windowText" lastClr="000000"/>
                  </a:solidFill>
                  <a:latin typeface="Calibri" panose="020F0502020204030204"/>
                </a:rPr>
                <a:t>N</a:t>
              </a:r>
              <a:r>
                <a:rPr lang="en-GB" sz="900" baseline="-25000" dirty="0">
                  <a:solidFill>
                    <a:sysClr val="windowText" lastClr="000000"/>
                  </a:solidFill>
                  <a:latin typeface="Calibri" panose="020F0502020204030204"/>
                </a:rPr>
                <a:t>i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7825019" y="3153528"/>
              <a:ext cx="442685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>
                <a:buClr>
                  <a:prstClr val="black"/>
                </a:buClr>
              </a:pPr>
              <a:r>
                <a:rPr lang="en-GB" sz="900" dirty="0">
                  <a:solidFill>
                    <a:sysClr val="windowText" lastClr="000000"/>
                  </a:solidFill>
                  <a:latin typeface="Calibri" panose="020F0502020204030204"/>
                </a:rPr>
                <a:t>N</a:t>
              </a:r>
              <a:r>
                <a:rPr lang="en-GB" sz="900" baseline="-25000" dirty="0">
                  <a:solidFill>
                    <a:sysClr val="windowText" lastClr="000000"/>
                  </a:solidFill>
                  <a:latin typeface="Calibri" panose="020F0502020204030204"/>
                </a:rPr>
                <a:t>4</a:t>
              </a:r>
            </a:p>
          </p:txBody>
        </p:sp>
        <p:cxnSp>
          <p:nvCxnSpPr>
            <p:cNvPr id="170" name="Straight Arrow Connector 169"/>
            <p:cNvCxnSpPr/>
            <p:nvPr/>
          </p:nvCxnSpPr>
          <p:spPr>
            <a:xfrm flipH="1" flipV="1">
              <a:off x="6319698" y="1261568"/>
              <a:ext cx="494908" cy="35897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72" name="TextBox 171"/>
            <p:cNvSpPr txBox="1"/>
            <p:nvPr/>
          </p:nvSpPr>
          <p:spPr>
            <a:xfrm>
              <a:off x="6478379" y="1182868"/>
              <a:ext cx="58793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>
                <a:buClr>
                  <a:prstClr val="black"/>
                </a:buClr>
              </a:pPr>
              <a:r>
                <a:rPr lang="en-GB" sz="900" dirty="0" err="1">
                  <a:solidFill>
                    <a:sysClr val="windowText" lastClr="000000"/>
                  </a:solidFill>
                  <a:latin typeface="Calibri" panose="020F0502020204030204"/>
                </a:rPr>
                <a:t>K</a:t>
              </a:r>
              <a:r>
                <a:rPr lang="en-GB" sz="900" baseline="-25000" dirty="0" err="1">
                  <a:solidFill>
                    <a:sysClr val="windowText" lastClr="000000"/>
                  </a:solidFill>
                  <a:latin typeface="Calibri" panose="020F0502020204030204"/>
                </a:rPr>
                <a:t>death</a:t>
              </a:r>
              <a:endParaRPr lang="en-GB" sz="900" baseline="-2500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/>
              <p:cNvSpPr txBox="1"/>
              <p:nvPr/>
            </p:nvSpPr>
            <p:spPr>
              <a:xfrm>
                <a:off x="1599840" y="4592273"/>
                <a:ext cx="4932300" cy="3892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450"/>
                  </a:spcBef>
                  <a:spcAft>
                    <a:spcPts val="450"/>
                  </a:spcAft>
                </a:pPr>
                <a14:m>
                  <m:oMath xmlns:m="http://schemas.openxmlformats.org/officeDocument/2006/math">
                    <m:r>
                      <a:rPr lang="en-GB" sz="15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15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GB" sz="15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5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5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15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GB" sz="15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15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GB" sz="15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5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GB" sz="15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5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𝐼𝐶</m:t>
                            </m:r>
                          </m:e>
                          <m:sub>
                            <m:r>
                              <a:rPr lang="en-GB" sz="15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50</m:t>
                            </m:r>
                          </m:sub>
                        </m:sSub>
                        <m:r>
                          <a:rPr lang="en-GB" sz="15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5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GB" sz="15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5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a:rPr lang="en-GB" sz="15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15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1500" dirty="0">
                    <a:solidFill>
                      <a:srgbClr val="FFC000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en-GB" sz="15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15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5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5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5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15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GB" sz="15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15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GB" sz="15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15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15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GB" sz="15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5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𝐸𝐶</m:t>
                            </m:r>
                          </m:e>
                          <m:sub>
                            <m:r>
                              <a:rPr lang="en-GB" sz="15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50</m:t>
                            </m:r>
                          </m:sub>
                        </m:sSub>
                        <m:r>
                          <a:rPr lang="en-GB" sz="15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5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GB" sz="15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5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5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sz="15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15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1500" dirty="0">
                    <a:solidFill>
                      <a:srgbClr val="FFC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1500" i="1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1500" i="1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5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5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GB" sz="15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5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5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𝑑𝑒𝑙𝑎𝑦</m:t>
                            </m:r>
                          </m:sub>
                        </m:sSub>
                        <m:r>
                          <a:rPr lang="en-GB" sz="15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5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GB" sz="15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76" name="TextBox 1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840" y="4592273"/>
                <a:ext cx="4932300" cy="389209"/>
              </a:xfrm>
              <a:prstGeom prst="rect">
                <a:avLst/>
              </a:prstGeom>
              <a:blipFill>
                <a:blip r:embed="rId3"/>
                <a:stretch>
                  <a:fillRect l="-1358" t="-1563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182312" y="930166"/>
            <a:ext cx="5131882" cy="3065651"/>
            <a:chOff x="323528" y="980728"/>
            <a:chExt cx="6842509" cy="4087534"/>
          </a:xfrm>
        </p:grpSpPr>
        <p:sp>
          <p:nvSpPr>
            <p:cNvPr id="156" name="Curved Left Arrow 49"/>
            <p:cNvSpPr/>
            <p:nvPr/>
          </p:nvSpPr>
          <p:spPr>
            <a:xfrm>
              <a:off x="1970958" y="4012969"/>
              <a:ext cx="598885" cy="651018"/>
            </a:xfrm>
            <a:prstGeom prst="curvedLeftArrow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GB" sz="1350" kern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sp>
          <p:nvSpPr>
            <p:cNvPr id="157" name="Curved Left Arrow 50"/>
            <p:cNvSpPr/>
            <p:nvPr/>
          </p:nvSpPr>
          <p:spPr>
            <a:xfrm>
              <a:off x="4352730" y="4417244"/>
              <a:ext cx="598885" cy="651018"/>
            </a:xfrm>
            <a:prstGeom prst="curvedLeftArrow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GB" sz="1350" kern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sp>
          <p:nvSpPr>
            <p:cNvPr id="158" name="Curved Left Arrow 51"/>
            <p:cNvSpPr/>
            <p:nvPr/>
          </p:nvSpPr>
          <p:spPr>
            <a:xfrm>
              <a:off x="6567152" y="4411894"/>
              <a:ext cx="598885" cy="651018"/>
            </a:xfrm>
            <a:prstGeom prst="curvedLeftArrow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GB" sz="1350" kern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sp>
          <p:nvSpPr>
            <p:cNvPr id="159" name="Curved Left Arrow 52"/>
            <p:cNvSpPr/>
            <p:nvPr/>
          </p:nvSpPr>
          <p:spPr>
            <a:xfrm>
              <a:off x="2884343" y="980728"/>
              <a:ext cx="303137" cy="498022"/>
            </a:xfrm>
            <a:prstGeom prst="curvedLeftArrow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GB" sz="1350" kern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3262774" y="1078844"/>
              <a:ext cx="327774" cy="3212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200" dirty="0" err="1">
                  <a:solidFill>
                    <a:srgbClr val="FFC000"/>
                  </a:solidFill>
                  <a:latin typeface="Calibri" panose="020F0502020204030204"/>
                </a:rPr>
                <a:t>E</a:t>
              </a:r>
              <a:r>
                <a:rPr lang="en-GB" sz="1200" baseline="-25000" dirty="0" err="1">
                  <a:solidFill>
                    <a:srgbClr val="FFC000"/>
                  </a:solidFill>
                  <a:latin typeface="Calibri" panose="020F0502020204030204"/>
                </a:rPr>
                <a:t>Kin</a:t>
              </a:r>
              <a:endParaRPr lang="en-GB" sz="1200" baseline="-25000" dirty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654690" y="4137745"/>
              <a:ext cx="264619" cy="3319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200" dirty="0">
                  <a:solidFill>
                    <a:srgbClr val="FFC000"/>
                  </a:solidFill>
                  <a:latin typeface="Calibri" panose="020F0502020204030204"/>
                </a:rPr>
                <a:t>E</a:t>
              </a:r>
              <a:r>
                <a:rPr lang="en-GB" sz="1200" baseline="-25000" dirty="0">
                  <a:solidFill>
                    <a:srgbClr val="FFC000"/>
                  </a:solidFill>
                  <a:latin typeface="Calibri" panose="020F0502020204030204"/>
                </a:rPr>
                <a:t>K1</a:t>
              </a:r>
            </a:p>
          </p:txBody>
        </p:sp>
        <p:sp>
          <p:nvSpPr>
            <p:cNvPr id="162" name="Curved Left Arrow 58"/>
            <p:cNvSpPr/>
            <p:nvPr/>
          </p:nvSpPr>
          <p:spPr>
            <a:xfrm>
              <a:off x="323528" y="3139107"/>
              <a:ext cx="229502" cy="377047"/>
            </a:xfrm>
            <a:prstGeom prst="curvedLeftArrow">
              <a:avLst/>
            </a:prstGeom>
            <a:solidFill>
              <a:srgbClr val="EFA7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GB" sz="1350" kern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83769" y="3247206"/>
              <a:ext cx="383148" cy="327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200" dirty="0" err="1">
                  <a:solidFill>
                    <a:srgbClr val="FFC000"/>
                  </a:solidFill>
                  <a:latin typeface="Calibri" panose="020F0502020204030204"/>
                </a:rPr>
                <a:t>E</a:t>
              </a:r>
              <a:r>
                <a:rPr lang="en-GB" sz="1200" baseline="-25000" dirty="0" err="1">
                  <a:solidFill>
                    <a:srgbClr val="FFC000"/>
                  </a:solidFill>
                  <a:latin typeface="Calibri" panose="020F0502020204030204"/>
                </a:rPr>
                <a:t>Kout</a:t>
              </a:r>
              <a:endParaRPr lang="en-GB" sz="1200" baseline="-25000" dirty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sp>
          <p:nvSpPr>
            <p:cNvPr id="165" name="Curved Left Arrow 62"/>
            <p:cNvSpPr/>
            <p:nvPr/>
          </p:nvSpPr>
          <p:spPr>
            <a:xfrm>
              <a:off x="4778476" y="3566049"/>
              <a:ext cx="229502" cy="377047"/>
            </a:xfrm>
            <a:prstGeom prst="curvedLeftArrow">
              <a:avLst/>
            </a:prstGeom>
            <a:solidFill>
              <a:srgbClr val="EFA7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GB" sz="1350" kern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sp>
          <p:nvSpPr>
            <p:cNvPr id="164" name="Curved Left Arrow 60"/>
            <p:cNvSpPr/>
            <p:nvPr/>
          </p:nvSpPr>
          <p:spPr>
            <a:xfrm>
              <a:off x="2669059" y="3575620"/>
              <a:ext cx="229502" cy="377047"/>
            </a:xfrm>
            <a:prstGeom prst="curvedLeftArrow">
              <a:avLst/>
            </a:prstGeom>
            <a:solidFill>
              <a:srgbClr val="EFA7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GB" sz="1350" kern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2922336" y="3599971"/>
              <a:ext cx="383148" cy="327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200" dirty="0" err="1">
                  <a:solidFill>
                    <a:srgbClr val="FFC000"/>
                  </a:solidFill>
                  <a:latin typeface="Calibri" panose="020F0502020204030204"/>
                </a:rPr>
                <a:t>E</a:t>
              </a:r>
              <a:r>
                <a:rPr lang="en-GB" sz="1200" baseline="-25000" dirty="0" err="1">
                  <a:solidFill>
                    <a:srgbClr val="FFC000"/>
                  </a:solidFill>
                  <a:latin typeface="Calibri" panose="020F0502020204030204"/>
                </a:rPr>
                <a:t>Kout</a:t>
              </a:r>
              <a:endParaRPr lang="en-GB" sz="1200" baseline="-25000" dirty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057787" y="3592371"/>
              <a:ext cx="383148" cy="327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200" dirty="0" err="1">
                  <a:solidFill>
                    <a:srgbClr val="FFC000"/>
                  </a:solidFill>
                  <a:latin typeface="Calibri" panose="020F0502020204030204"/>
                </a:rPr>
                <a:t>E</a:t>
              </a:r>
              <a:r>
                <a:rPr lang="en-GB" sz="1200" baseline="-25000" dirty="0" err="1">
                  <a:solidFill>
                    <a:srgbClr val="FFC000"/>
                  </a:solidFill>
                  <a:latin typeface="Calibri" panose="020F0502020204030204"/>
                </a:rPr>
                <a:t>Kout</a:t>
              </a:r>
              <a:endParaRPr lang="en-GB" sz="1200" baseline="-25000" dirty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165541" y="4508492"/>
              <a:ext cx="264619" cy="3319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200" dirty="0">
                  <a:solidFill>
                    <a:srgbClr val="FFC000"/>
                  </a:solidFill>
                  <a:latin typeface="Calibri" panose="020F0502020204030204"/>
                </a:rPr>
                <a:t>E</a:t>
              </a:r>
              <a:r>
                <a:rPr lang="en-GB" sz="1200" baseline="-25000" dirty="0">
                  <a:solidFill>
                    <a:srgbClr val="FFC000"/>
                  </a:solidFill>
                  <a:latin typeface="Calibri" panose="020F0502020204030204"/>
                </a:rPr>
                <a:t>K1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6390062" y="4508492"/>
              <a:ext cx="264619" cy="3319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200" dirty="0">
                  <a:solidFill>
                    <a:srgbClr val="FFC000"/>
                  </a:solidFill>
                  <a:latin typeface="Calibri" panose="020F0502020204030204"/>
                </a:rPr>
                <a:t>E</a:t>
              </a:r>
              <a:r>
                <a:rPr lang="en-GB" sz="1200" baseline="-25000" dirty="0">
                  <a:solidFill>
                    <a:srgbClr val="FFC000"/>
                  </a:solidFill>
                  <a:latin typeface="Calibri" panose="020F0502020204030204"/>
                </a:rPr>
                <a:t>K1</a:t>
              </a:r>
            </a:p>
          </p:txBody>
        </p:sp>
        <p:sp>
          <p:nvSpPr>
            <p:cNvPr id="171" name="Curved Left Arrow 62"/>
            <p:cNvSpPr/>
            <p:nvPr/>
          </p:nvSpPr>
          <p:spPr>
            <a:xfrm flipV="1">
              <a:off x="6345159" y="1432433"/>
              <a:ext cx="271198" cy="511444"/>
            </a:xfrm>
            <a:prstGeom prst="curvedLeftArrow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GB" sz="1350" kern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5895204" y="1494893"/>
              <a:ext cx="546650" cy="327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200" dirty="0" err="1">
                  <a:solidFill>
                    <a:srgbClr val="FFC000"/>
                  </a:solidFill>
                  <a:latin typeface="Calibri" panose="020F0502020204030204"/>
                </a:rPr>
                <a:t>E</a:t>
              </a:r>
              <a:r>
                <a:rPr lang="en-GB" sz="1200" baseline="-25000" dirty="0" err="1">
                  <a:solidFill>
                    <a:srgbClr val="FFC000"/>
                  </a:solidFill>
                  <a:latin typeface="Calibri" panose="020F0502020204030204"/>
                </a:rPr>
                <a:t>Kdeath</a:t>
              </a:r>
              <a:endParaRPr lang="en-GB" sz="1200" baseline="-25000" dirty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576580" y="4355209"/>
              <a:ext cx="384044" cy="3319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200" dirty="0" err="1">
                  <a:solidFill>
                    <a:srgbClr val="FFC000"/>
                  </a:solidFill>
                  <a:latin typeface="Calibri" panose="020F0502020204030204"/>
                </a:rPr>
                <a:t>T</a:t>
              </a:r>
              <a:r>
                <a:rPr lang="en-GB" sz="1200" baseline="-25000" dirty="0" err="1">
                  <a:solidFill>
                    <a:srgbClr val="FFC000"/>
                  </a:solidFill>
                  <a:latin typeface="Calibri" panose="020F0502020204030204"/>
                </a:rPr>
                <a:t>delay</a:t>
              </a:r>
              <a:endParaRPr lang="en-GB" sz="1200" baseline="-25000" dirty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77580" y="3535611"/>
              <a:ext cx="384044" cy="3319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200" dirty="0" err="1">
                  <a:solidFill>
                    <a:srgbClr val="FFC000"/>
                  </a:solidFill>
                  <a:latin typeface="Calibri" panose="020F0502020204030204"/>
                </a:rPr>
                <a:t>T</a:t>
              </a:r>
              <a:r>
                <a:rPr lang="en-GB" sz="1200" baseline="-25000" dirty="0" err="1">
                  <a:solidFill>
                    <a:srgbClr val="FFC000"/>
                  </a:solidFill>
                  <a:latin typeface="Calibri" panose="020F0502020204030204"/>
                </a:rPr>
                <a:t>delay</a:t>
              </a:r>
              <a:endParaRPr lang="en-GB" sz="1200" baseline="-25000" dirty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904265" y="3812349"/>
              <a:ext cx="384044" cy="3319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200" dirty="0" err="1">
                  <a:solidFill>
                    <a:srgbClr val="FFC000"/>
                  </a:solidFill>
                  <a:latin typeface="Calibri" panose="020F0502020204030204"/>
                </a:rPr>
                <a:t>T</a:t>
              </a:r>
              <a:r>
                <a:rPr lang="en-GB" sz="1200" baseline="-25000" dirty="0" err="1">
                  <a:solidFill>
                    <a:srgbClr val="FFC000"/>
                  </a:solidFill>
                  <a:latin typeface="Calibri" panose="020F0502020204030204"/>
                </a:rPr>
                <a:t>delay</a:t>
              </a:r>
              <a:endParaRPr lang="en-GB" sz="1200" baseline="-25000" dirty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063163" y="3811854"/>
              <a:ext cx="384044" cy="3319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200" dirty="0" err="1">
                  <a:solidFill>
                    <a:srgbClr val="FFC000"/>
                  </a:solidFill>
                  <a:latin typeface="Calibri" panose="020F0502020204030204"/>
                </a:rPr>
                <a:t>T</a:t>
              </a:r>
              <a:r>
                <a:rPr lang="en-GB" sz="1200" baseline="-25000" dirty="0" err="1">
                  <a:solidFill>
                    <a:srgbClr val="FFC000"/>
                  </a:solidFill>
                  <a:latin typeface="Calibri" panose="020F0502020204030204"/>
                </a:rPr>
                <a:t>delay</a:t>
              </a:r>
              <a:endParaRPr lang="en-GB" sz="1200" baseline="-25000" dirty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973566" y="1752726"/>
              <a:ext cx="384044" cy="3319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200" dirty="0" err="1">
                  <a:solidFill>
                    <a:srgbClr val="FFC000"/>
                  </a:solidFill>
                  <a:latin typeface="Calibri" panose="020F0502020204030204"/>
                </a:rPr>
                <a:t>T</a:t>
              </a:r>
              <a:r>
                <a:rPr lang="en-GB" sz="1200" baseline="-25000" dirty="0" err="1">
                  <a:solidFill>
                    <a:srgbClr val="FFC000"/>
                  </a:solidFill>
                  <a:latin typeface="Calibri" panose="020F0502020204030204"/>
                </a:rPr>
                <a:t>delay</a:t>
              </a:r>
              <a:endParaRPr lang="en-GB" sz="1200" baseline="-25000" dirty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233104" y="1286375"/>
              <a:ext cx="384044" cy="3319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200" dirty="0" err="1">
                  <a:solidFill>
                    <a:srgbClr val="FFC000"/>
                  </a:solidFill>
                  <a:latin typeface="Calibri" panose="020F0502020204030204"/>
                </a:rPr>
                <a:t>T</a:t>
              </a:r>
              <a:r>
                <a:rPr lang="en-GB" sz="1200" baseline="-25000" dirty="0" err="1">
                  <a:solidFill>
                    <a:srgbClr val="FFC000"/>
                  </a:solidFill>
                  <a:latin typeface="Calibri" panose="020F0502020204030204"/>
                </a:rPr>
                <a:t>delay</a:t>
              </a:r>
              <a:endParaRPr lang="en-GB" sz="1200" baseline="-25000" dirty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975404" y="4696326"/>
              <a:ext cx="384044" cy="3319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200" dirty="0" err="1">
                  <a:solidFill>
                    <a:srgbClr val="FFC000"/>
                  </a:solidFill>
                  <a:latin typeface="Calibri" panose="020F0502020204030204"/>
                </a:rPr>
                <a:t>T</a:t>
              </a:r>
              <a:r>
                <a:rPr lang="en-GB" sz="1200" baseline="-25000" dirty="0" err="1">
                  <a:solidFill>
                    <a:srgbClr val="FFC000"/>
                  </a:solidFill>
                  <a:latin typeface="Calibri" panose="020F0502020204030204"/>
                </a:rPr>
                <a:t>delay</a:t>
              </a:r>
              <a:endParaRPr lang="en-GB" sz="1200" baseline="-25000" dirty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177373" y="4687706"/>
              <a:ext cx="384044" cy="3319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200" dirty="0" err="1">
                  <a:solidFill>
                    <a:srgbClr val="FFC000"/>
                  </a:solidFill>
                  <a:latin typeface="Calibri" panose="020F0502020204030204"/>
                </a:rPr>
                <a:t>T</a:t>
              </a:r>
              <a:r>
                <a:rPr lang="en-GB" sz="1200" baseline="-25000" dirty="0" err="1">
                  <a:solidFill>
                    <a:srgbClr val="FFC000"/>
                  </a:solidFill>
                  <a:latin typeface="Calibri" panose="020F0502020204030204"/>
                </a:rPr>
                <a:t>delay</a:t>
              </a:r>
              <a:endParaRPr lang="en-GB" sz="1200" baseline="-25000" dirty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36836" y="783708"/>
            <a:ext cx="2661302" cy="324690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2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Drug-specific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1835"/>
            <a:ext cx="8229600" cy="2881644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rgbClr val="FFC000"/>
                </a:solidFill>
              </a:rPr>
              <a:t>IC</a:t>
            </a:r>
            <a:r>
              <a:rPr lang="en-GB" sz="2000" baseline="-25000" dirty="0">
                <a:solidFill>
                  <a:srgbClr val="FFC000"/>
                </a:solidFill>
              </a:rPr>
              <a:t>50K1</a:t>
            </a:r>
            <a:r>
              <a:rPr lang="en-GB" sz="2000" dirty="0"/>
              <a:t>		inhibitory effect on the parasite replication rate</a:t>
            </a:r>
          </a:p>
          <a:p>
            <a:endParaRPr lang="en-GB" sz="2000" dirty="0"/>
          </a:p>
          <a:p>
            <a:r>
              <a:rPr lang="en-GB" sz="2000" dirty="0">
                <a:solidFill>
                  <a:srgbClr val="FFC000"/>
                </a:solidFill>
              </a:rPr>
              <a:t>EC</a:t>
            </a:r>
            <a:r>
              <a:rPr lang="en-GB" sz="2000" baseline="-25000" dirty="0">
                <a:solidFill>
                  <a:srgbClr val="FFC000"/>
                </a:solidFill>
              </a:rPr>
              <a:t>50KD</a:t>
            </a:r>
            <a:r>
              <a:rPr lang="en-GB" sz="2000" dirty="0">
                <a:solidFill>
                  <a:srgbClr val="FFC000"/>
                </a:solidFill>
              </a:rPr>
              <a:t>		</a:t>
            </a:r>
            <a:r>
              <a:rPr lang="en-GB" sz="2000" dirty="0"/>
              <a:t>direct effect on the death rate of the parasite</a:t>
            </a:r>
            <a:endParaRPr lang="en-GB" sz="2000" baseline="-25000" dirty="0"/>
          </a:p>
          <a:p>
            <a:endParaRPr lang="en-GB" sz="2000" dirty="0"/>
          </a:p>
          <a:p>
            <a:r>
              <a:rPr lang="en-GB" sz="2000" dirty="0">
                <a:solidFill>
                  <a:srgbClr val="FFC000"/>
                </a:solidFill>
              </a:rPr>
              <a:t>IC</a:t>
            </a:r>
            <a:r>
              <a:rPr lang="en-GB" sz="2000" baseline="-25000" dirty="0">
                <a:solidFill>
                  <a:srgbClr val="FFC000"/>
                </a:solidFill>
              </a:rPr>
              <a:t>50KIN</a:t>
            </a:r>
            <a:r>
              <a:rPr lang="en-GB" sz="2000" dirty="0"/>
              <a:t> 		inhibitory effect on the host cells growth rate</a:t>
            </a:r>
            <a:endParaRPr lang="en-GB" sz="2000" baseline="-25000" dirty="0"/>
          </a:p>
          <a:p>
            <a:endParaRPr lang="en-GB" sz="2000" dirty="0"/>
          </a:p>
          <a:p>
            <a:r>
              <a:rPr lang="en-GB" sz="2000" dirty="0">
                <a:solidFill>
                  <a:srgbClr val="FFC000"/>
                </a:solidFill>
              </a:rPr>
              <a:t>IC</a:t>
            </a:r>
            <a:r>
              <a:rPr lang="en-GB" sz="2000" baseline="-25000" dirty="0">
                <a:solidFill>
                  <a:srgbClr val="FFC000"/>
                </a:solidFill>
              </a:rPr>
              <a:t>50KOUT 		</a:t>
            </a:r>
            <a:r>
              <a:rPr lang="en-GB" sz="2000" dirty="0"/>
              <a:t>inhibitory effect on the premature </a:t>
            </a:r>
            <a:r>
              <a:rPr lang="en-GB" sz="2000" dirty="0" err="1"/>
              <a:t>lysis</a:t>
            </a:r>
            <a:r>
              <a:rPr lang="en-GB" sz="2000" dirty="0"/>
              <a:t> of host cells</a:t>
            </a:r>
            <a:endParaRPr lang="en-GB" sz="2000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83294" y="926655"/>
                <a:ext cx="6177413" cy="4978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450"/>
                  </a:spcBef>
                  <a:spcAft>
                    <a:spcPts val="450"/>
                  </a:spcAft>
                </a:pPr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20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GB" sz="2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GB" sz="2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2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GB" sz="2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GB" sz="2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𝐼𝐶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50</m:t>
                            </m:r>
                          </m:sub>
                        </m:sSub>
                        <m:r>
                          <a:rPr lang="en-GB" sz="2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GB" sz="2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a:rPr lang="en-GB" sz="20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2000" dirty="0">
                    <a:solidFill>
                      <a:srgbClr val="FFC000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en-GB" sz="20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20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GB" sz="2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2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GB" sz="2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GB" sz="2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𝐸𝐶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50</m:t>
                            </m:r>
                          </m:sub>
                        </m:sSub>
                        <m:r>
                          <a:rPr lang="en-GB" sz="2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GB" sz="2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sz="20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0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2000" dirty="0">
                    <a:solidFill>
                      <a:srgbClr val="FFC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2000" i="1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GB" sz="2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𝑑𝑒𝑙𝑎𝑦</m:t>
                            </m:r>
                          </m:sub>
                        </m:sSub>
                        <m:r>
                          <a:rPr lang="en-GB" sz="2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GB" sz="2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294" y="926655"/>
                <a:ext cx="6177413" cy="497829"/>
              </a:xfrm>
              <a:prstGeom prst="rect">
                <a:avLst/>
              </a:prstGeom>
              <a:blipFill>
                <a:blip r:embed="rId3"/>
                <a:stretch>
                  <a:fillRect l="-394" t="-6098" b="-14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/>
          <p:cNvSpPr/>
          <p:nvPr/>
        </p:nvSpPr>
        <p:spPr>
          <a:xfrm>
            <a:off x="1864157" y="1749423"/>
            <a:ext cx="402336" cy="2194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/>
          <p:cNvSpPr/>
          <p:nvPr/>
        </p:nvSpPr>
        <p:spPr>
          <a:xfrm>
            <a:off x="1864157" y="2454057"/>
            <a:ext cx="402336" cy="2194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/>
          <p:cNvSpPr/>
          <p:nvPr/>
        </p:nvSpPr>
        <p:spPr>
          <a:xfrm>
            <a:off x="1864157" y="3211375"/>
            <a:ext cx="402336" cy="2194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Arrow: Right 8"/>
          <p:cNvSpPr/>
          <p:nvPr/>
        </p:nvSpPr>
        <p:spPr>
          <a:xfrm>
            <a:off x="1864157" y="3937222"/>
            <a:ext cx="402336" cy="2194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919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Benznidazole PK/PD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6742260"/>
                  </p:ext>
                </p:extLst>
              </p:nvPr>
            </p:nvGraphicFramePr>
            <p:xfrm>
              <a:off x="5464968" y="2078670"/>
              <a:ext cx="2436019" cy="1253236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1693069">
                      <a:extLst>
                        <a:ext uri="{9D8B030D-6E8A-4147-A177-3AD203B41FA5}">
                          <a16:colId xmlns:a16="http://schemas.microsoft.com/office/drawing/2014/main" val="3655036437"/>
                        </a:ext>
                      </a:extLst>
                    </a:gridCol>
                    <a:gridCol w="742950">
                      <a:extLst>
                        <a:ext uri="{9D8B030D-6E8A-4147-A177-3AD203B41FA5}">
                          <a16:colId xmlns:a16="http://schemas.microsoft.com/office/drawing/2014/main" val="3726753375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PD Parameter</a:t>
                          </a:r>
                          <a:endParaRPr lang="en-GB" sz="1600" dirty="0">
                            <a:effectLst/>
                            <a:latin typeface="+mn-lt"/>
                            <a:ea typeface="ＭＳ 明朝" panose="02020609040205080304" pitchFamily="17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Value</a:t>
                          </a:r>
                          <a:endParaRPr lang="en-GB" sz="1600">
                            <a:effectLst/>
                            <a:latin typeface="+mn-lt"/>
                            <a:ea typeface="ＭＳ 明朝" panose="02020609040205080304" pitchFamily="17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293314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 IC</a:t>
                          </a:r>
                          <a:r>
                            <a:rPr lang="en-GB" sz="1600" baseline="-25000" dirty="0">
                              <a:effectLst/>
                            </a:rPr>
                            <a:t>50K1 </a:t>
                          </a:r>
                          <a:r>
                            <a:rPr lang="en-GB" sz="160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GB" sz="1600" dirty="0">
                            <a:effectLst/>
                            <a:latin typeface="+mn-lt"/>
                            <a:ea typeface="ＭＳ 明朝" panose="02020609040205080304" pitchFamily="17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GB" sz="1600" u="none" strike="noStrike" dirty="0">
                              <a:effectLst/>
                            </a:rPr>
                            <a:t>4.26</a:t>
                          </a:r>
                          <a:endParaRPr lang="en-GB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0803929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 EC</a:t>
                          </a:r>
                          <a:r>
                            <a:rPr lang="en-GB" sz="1600" baseline="-25000" dirty="0">
                              <a:effectLst/>
                            </a:rPr>
                            <a:t>50KDEATH </a:t>
                          </a:r>
                          <a:r>
                            <a:rPr lang="en-GB" sz="160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GB" sz="1600" dirty="0">
                            <a:effectLst/>
                            <a:latin typeface="+mn-lt"/>
                            <a:ea typeface="ＭＳ 明朝" panose="02020609040205080304" pitchFamily="17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GB" sz="1600" u="none" strike="noStrike" dirty="0">
                              <a:effectLst/>
                            </a:rPr>
                            <a:t>14.73</a:t>
                          </a:r>
                          <a:endParaRPr lang="en-GB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37529038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 E</a:t>
                          </a:r>
                          <a:r>
                            <a:rPr lang="en-GB" sz="1600" baseline="-25000" dirty="0">
                              <a:effectLst/>
                            </a:rPr>
                            <a:t>MAXKDEATH</a:t>
                          </a:r>
                          <a:endParaRPr lang="en-GB" sz="1600" dirty="0">
                            <a:effectLst/>
                            <a:latin typeface="+mn-lt"/>
                            <a:ea typeface="ＭＳ 明朝" panose="02020609040205080304" pitchFamily="17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GB" sz="1600" u="none" strike="noStrike" dirty="0">
                              <a:effectLst/>
                            </a:rPr>
                            <a:t>77.10</a:t>
                          </a:r>
                          <a:endParaRPr lang="en-GB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9357519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 IC</a:t>
                          </a:r>
                          <a:r>
                            <a:rPr lang="en-GB" sz="1600" baseline="-25000" dirty="0">
                              <a:effectLst/>
                            </a:rPr>
                            <a:t>50KOUT </a:t>
                          </a:r>
                          <a:r>
                            <a:rPr lang="en-GB" sz="160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GB" sz="1600" dirty="0">
                            <a:effectLst/>
                            <a:latin typeface="+mn-lt"/>
                            <a:ea typeface="ＭＳ 明朝" panose="02020609040205080304" pitchFamily="17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GB" sz="1600" u="none" strike="noStrike" dirty="0">
                              <a:effectLst/>
                            </a:rPr>
                            <a:t>7.24</a:t>
                          </a:r>
                          <a:endParaRPr lang="en-GB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5495542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6742260"/>
                  </p:ext>
                </p:extLst>
              </p:nvPr>
            </p:nvGraphicFramePr>
            <p:xfrm>
              <a:off x="5464968" y="2078670"/>
              <a:ext cx="2436019" cy="1304610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1693069">
                      <a:extLst>
                        <a:ext uri="{9D8B030D-6E8A-4147-A177-3AD203B41FA5}">
                          <a16:colId xmlns:a16="http://schemas.microsoft.com/office/drawing/2014/main" val="3655036437"/>
                        </a:ext>
                      </a:extLst>
                    </a:gridCol>
                    <a:gridCol w="742950">
                      <a:extLst>
                        <a:ext uri="{9D8B030D-6E8A-4147-A177-3AD203B41FA5}">
                          <a16:colId xmlns:a16="http://schemas.microsoft.com/office/drawing/2014/main" val="3726753375"/>
                        </a:ext>
                      </a:extLst>
                    </a:gridCol>
                  </a:tblGrid>
                  <a:tr h="26092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PD Parameter</a:t>
                          </a:r>
                          <a:endParaRPr lang="en-GB" sz="1600" dirty="0">
                            <a:effectLst/>
                            <a:latin typeface="+mn-lt"/>
                            <a:ea typeface="ＭＳ 明朝" panose="02020609040205080304" pitchFamily="17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Value</a:t>
                          </a:r>
                          <a:endParaRPr lang="en-GB" sz="1600">
                            <a:effectLst/>
                            <a:latin typeface="+mn-lt"/>
                            <a:ea typeface="ＭＳ 明朝" panose="02020609040205080304" pitchFamily="17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2933145"/>
                      </a:ext>
                    </a:extLst>
                  </a:tr>
                  <a:tr h="2609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25581" r="-44444" b="-346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GB" sz="1600" u="none" strike="noStrike" dirty="0">
                              <a:effectLst/>
                            </a:rPr>
                            <a:t>4.26</a:t>
                          </a:r>
                          <a:endParaRPr lang="en-GB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080392944"/>
                      </a:ext>
                    </a:extLst>
                  </a:tr>
                  <a:tr h="2609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225581" r="-44444" b="-246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GB" sz="1600" u="none" strike="noStrike" dirty="0">
                              <a:effectLst/>
                            </a:rPr>
                            <a:t>14.73</a:t>
                          </a:r>
                          <a:endParaRPr lang="en-GB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37529038"/>
                      </a:ext>
                    </a:extLst>
                  </a:tr>
                  <a:tr h="26092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 E</a:t>
                          </a:r>
                          <a:r>
                            <a:rPr lang="en-GB" sz="1600" baseline="-25000" dirty="0">
                              <a:effectLst/>
                            </a:rPr>
                            <a:t>MAXKDEATH</a:t>
                          </a:r>
                          <a:endParaRPr lang="en-GB" sz="1600" dirty="0">
                            <a:effectLst/>
                            <a:latin typeface="+mn-lt"/>
                            <a:ea typeface="ＭＳ 明朝" panose="02020609040205080304" pitchFamily="17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GB" sz="1600" u="none" strike="noStrike" dirty="0">
                              <a:effectLst/>
                            </a:rPr>
                            <a:t>77.10</a:t>
                          </a:r>
                          <a:endParaRPr lang="en-GB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93575197"/>
                      </a:ext>
                    </a:extLst>
                  </a:tr>
                  <a:tr h="2609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425581" r="-44444" b="-46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GB" sz="1600" u="none" strike="noStrike" dirty="0">
                              <a:effectLst/>
                            </a:rPr>
                            <a:t>7.24</a:t>
                          </a:r>
                          <a:endParaRPr lang="en-GB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54955421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69" y="756025"/>
            <a:ext cx="4008381" cy="400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2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Benznidazole PK/PD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700" y="1033978"/>
            <a:ext cx="3360846" cy="350230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436239" y="2725070"/>
            <a:ext cx="4228150" cy="1818296"/>
            <a:chOff x="4926600" y="2128595"/>
            <a:chExt cx="3405818" cy="146465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58711"/>
            <a:stretch/>
          </p:blipFill>
          <p:spPr>
            <a:xfrm>
              <a:off x="4926600" y="2128595"/>
              <a:ext cx="3405818" cy="99359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80425"/>
            <a:stretch/>
          </p:blipFill>
          <p:spPr>
            <a:xfrm>
              <a:off x="4926600" y="3122193"/>
              <a:ext cx="3405818" cy="471058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269274" y="1033978"/>
            <a:ext cx="4285174" cy="1409026"/>
            <a:chOff x="2294527" y="1685925"/>
            <a:chExt cx="4285174" cy="1409026"/>
          </a:xfrm>
        </p:grpSpPr>
        <p:sp>
          <p:nvSpPr>
            <p:cNvPr id="12" name="Rectangle 11"/>
            <p:cNvSpPr/>
            <p:nvPr/>
          </p:nvSpPr>
          <p:spPr>
            <a:xfrm>
              <a:off x="3085103" y="1685925"/>
              <a:ext cx="900000" cy="900000"/>
            </a:xfrm>
            <a:prstGeom prst="rect">
              <a:avLst/>
            </a:prstGeom>
            <a:noFill/>
            <a:ln>
              <a:solidFill>
                <a:schemeClr val="tx2"/>
              </a:solidFill>
              <a:prstDash val="dash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cap="small" dirty="0"/>
                <a:t>Depot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4098818" y="2132926"/>
              <a:ext cx="953498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5139701" y="1696124"/>
              <a:ext cx="1440000" cy="880276"/>
            </a:xfrm>
            <a:prstGeom prst="rect">
              <a:avLst/>
            </a:prstGeom>
            <a:noFill/>
            <a:ln>
              <a:solidFill>
                <a:schemeClr val="tx2"/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cap="small" dirty="0"/>
                <a:t>Central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5859701" y="2675508"/>
              <a:ext cx="0" cy="419443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2294527" y="2132926"/>
              <a:ext cx="676275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337389" y="1795592"/>
              <a:ext cx="5905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cap="small" dirty="0"/>
                <a:t>Dose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11584" y="1787214"/>
              <a:ext cx="373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cap="small" dirty="0"/>
                <a:t>K</a:t>
              </a:r>
              <a:r>
                <a:rPr lang="en-GB" sz="1400" cap="small" baseline="-25000" dirty="0"/>
                <a:t>a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47962" y="2729005"/>
              <a:ext cx="4052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cap="small" dirty="0"/>
                <a:t>CL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76975" y="2263953"/>
              <a:ext cx="276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cap="small" dirty="0"/>
                <a:t>V</a:t>
              </a:r>
            </a:p>
          </p:txBody>
        </p:sp>
      </p:grpSp>
      <p:sp>
        <p:nvSpPr>
          <p:cNvPr id="21" name="Rectangle 20"/>
          <p:cNvSpPr/>
          <p:nvPr/>
        </p:nvSpPr>
        <p:spPr>
          <a:xfrm>
            <a:off x="4529138" y="3341820"/>
            <a:ext cx="2497925" cy="544380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247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Helvetica Neue">
      <a:majorFont>
        <a:latin typeface="Helvetica Neue"/>
        <a:ea typeface=""/>
        <a:cs typeface=""/>
      </a:majorFont>
      <a:minorFont>
        <a:latin typeface="Helvetica Ne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9889</TotalTime>
  <Words>706</Words>
  <Application>Microsoft Office PowerPoint</Application>
  <PresentationFormat>On-screen Show (16:9)</PresentationFormat>
  <Paragraphs>211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Helvetica Neue</vt:lpstr>
      <vt:lpstr>Arial</vt:lpstr>
      <vt:lpstr>Cambria Math</vt:lpstr>
      <vt:lpstr>Office Theme</vt:lpstr>
      <vt:lpstr>Clinical Trial Simulations Case Study – In vitro-In vivo translation of efficacy of compounds for the treatment of Chagas disease</vt:lpstr>
      <vt:lpstr>Trypanosoma cruzi</vt:lpstr>
      <vt:lpstr>Chagas Disease</vt:lpstr>
      <vt:lpstr>Materials - experimental protocol[1]</vt:lpstr>
      <vt:lpstr>Methods – Protozoa dynamics</vt:lpstr>
      <vt:lpstr>Methods - final model</vt:lpstr>
      <vt:lpstr>Drug-specific parameters</vt:lpstr>
      <vt:lpstr>Benznidazole PK/PD parameters</vt:lpstr>
      <vt:lpstr>Benznidazole PK/PD parameters</vt:lpstr>
      <vt:lpstr>Hands-on</vt:lpstr>
      <vt:lpstr>Hands-on</vt:lpstr>
      <vt:lpstr>Hands-on</vt:lpstr>
      <vt:lpstr>Hands-on</vt:lpstr>
      <vt:lpstr>Useful figures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Di Deo, Alessandro</cp:lastModifiedBy>
  <cp:revision>194</cp:revision>
  <dcterms:created xsi:type="dcterms:W3CDTF">2014-08-20T12:29:59Z</dcterms:created>
  <dcterms:modified xsi:type="dcterms:W3CDTF">2022-11-02T13:38:21Z</dcterms:modified>
</cp:coreProperties>
</file>